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20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8"/>
  </p:notesMasterIdLst>
  <p:sldIdLst>
    <p:sldId id="256" r:id="rId4"/>
    <p:sldId id="257" r:id="rId5"/>
    <p:sldId id="258" r:id="rId6"/>
    <p:sldId id="260" r:id="rId7"/>
    <p:sldId id="285" r:id="rId9"/>
    <p:sldId id="263" r:id="rId10"/>
    <p:sldId id="288" r:id="rId11"/>
    <p:sldId id="289" r:id="rId12"/>
    <p:sldId id="286" r:id="rId13"/>
    <p:sldId id="265" r:id="rId14"/>
    <p:sldId id="273" r:id="rId15"/>
    <p:sldId id="290" r:id="rId16"/>
    <p:sldId id="293" r:id="rId17"/>
    <p:sldId id="291" r:id="rId18"/>
    <p:sldId id="277" r:id="rId19"/>
    <p:sldId id="281" r:id="rId20"/>
    <p:sldId id="275" r:id="rId21"/>
    <p:sldId id="276" r:id="rId22"/>
    <p:sldId id="264" r:id="rId23"/>
    <p:sldId id="261" r:id="rId24"/>
    <p:sldId id="262" r:id="rId25"/>
    <p:sldId id="266" r:id="rId26"/>
    <p:sldId id="259" r:id="rId27"/>
    <p:sldId id="283" r:id="rId28"/>
    <p:sldId id="282" r:id="rId29"/>
  </p:sldIdLst>
  <p:sldSz cx="18288000" cy="102965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48" userDrawn="1">
          <p15:clr>
            <a:srgbClr val="A4A3A4"/>
          </p15:clr>
        </p15:guide>
        <p15:guide id="2" pos="456" userDrawn="1">
          <p15:clr>
            <a:srgbClr val="A4A3A4"/>
          </p15:clr>
        </p15:guide>
        <p15:guide id="3" pos="11056" userDrawn="1">
          <p15:clr>
            <a:srgbClr val="A4A3A4"/>
          </p15:clr>
        </p15:guide>
        <p15:guide id="4" orient="horz" pos="712" userDrawn="1">
          <p15:clr>
            <a:srgbClr val="A4A3A4"/>
          </p15:clr>
        </p15:guide>
        <p15:guide id="5" orient="horz" pos="904" userDrawn="1">
          <p15:clr>
            <a:srgbClr val="A4A3A4"/>
          </p15:clr>
        </p15:guide>
        <p15:guide id="6" orient="horz" pos="6224" userDrawn="1">
          <p15:clr>
            <a:srgbClr val="A4A3A4"/>
          </p15:clr>
        </p15:guide>
        <p15:guide id="7" orient="horz" pos="60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7BD7"/>
    <a:srgbClr val="025FF0"/>
    <a:srgbClr val="A735FF"/>
    <a:srgbClr val="2E5E97"/>
    <a:srgbClr val="4B90D9"/>
    <a:srgbClr val="F6F6F6"/>
    <a:srgbClr val="0052D9"/>
    <a:srgbClr val="006EFF"/>
    <a:srgbClr val="4D9AFF"/>
    <a:srgbClr val="4A94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55" autoAdjust="0"/>
    <p:restoredTop sz="94902"/>
  </p:normalViewPr>
  <p:slideViewPr>
    <p:cSldViewPr snapToGrid="0" showGuides="1">
      <p:cViewPr varScale="1">
        <p:scale>
          <a:sx n="60" d="100"/>
          <a:sy n="60" d="100"/>
        </p:scale>
        <p:origin x="672" y="184"/>
      </p:cViewPr>
      <p:guideLst>
        <p:guide orient="horz" pos="448"/>
        <p:guide pos="456"/>
        <p:guide pos="11056"/>
        <p:guide orient="horz" pos="712"/>
        <p:guide orient="horz" pos="904"/>
        <p:guide orient="horz" pos="6224"/>
        <p:guide orient="horz" pos="6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lvl="1" algn="ctr">
              <a:lnSpc>
                <a:spcPct val="100000"/>
              </a:lnSpc>
              <a:defRPr lang="zh-CN" sz="1860" b="0" i="0" u="none" strike="noStrike" kern="1200" baseline="0">
                <a:solidFill>
                  <a:schemeClr val="tx1">
                    <a:lumMod val="65000"/>
                    <a:lumOff val="35000"/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  <a:cs typeface="+mn-cs"/>
              </a:defRPr>
            </a:pPr>
            <a:r>
              <a:rPr lang="zh-CN" altLang="en-US" sz="1800" b="0" i="0" strike="noStrike">
                <a:solidFill>
                  <a:schemeClr val="tx1">
                    <a:lumMod val="65000"/>
                    <a:lumOff val="35000"/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 腾讯内部人均 </a:t>
            </a:r>
            <a:r>
              <a:rPr lang="en-US" sz="1800" b="0" i="0" strike="noStrike">
                <a:solidFill>
                  <a:schemeClr val="tx1">
                    <a:lumMod val="65000"/>
                    <a:lumOff val="35000"/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Tokens </a:t>
            </a:r>
            <a:r>
              <a:rPr lang="zh-CN" altLang="en-US" sz="1800" b="0" i="0" strike="noStrike">
                <a:solidFill>
                  <a:schemeClr val="tx1">
                    <a:lumMod val="65000"/>
                    <a:lumOff val="35000"/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rPr>
              <a:t>消耗 </a:t>
            </a:r>
            <a:endParaRPr lang="zh-CN" altLang="en-US" sz="1860" b="0" i="0" strike="noStrike">
              <a:solidFill>
                <a:schemeClr val="tx1">
                  <a:lumMod val="65000"/>
                  <a:lumOff val="35000"/>
                  <a:alpha val="10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c:rich>
      </c:tx>
      <c:layout>
        <c:manualLayout>
          <c:xMode val="edge"/>
          <c:yMode val="edge"/>
          <c:x val="0.313499"/>
          <c:y val="0.032043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 token 消耗（单位：万）</c:f>
              <c:strCache>
                <c:ptCount val="1"/>
                <c:pt idx="0">
                  <c:v> token 消耗（单位：万）</c:v>
                </c:pt>
              </c:strCache>
            </c:strRef>
          </c:tx>
          <c:spPr>
            <a:ln w="28575" cap="rnd" cmpd="sng" algn="ctr">
              <a:solidFill>
                <a:schemeClr val="accent1">
                  <a:alpha val="100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cat>
            <c:strRef>
              <c:f>{"3月","4月","5月","6月","7月","8月","9月","10月","11月","12月","1月","2月","3月"}</c:f>
              <c:strCache>
                <c:ptCount val="13"/>
                <c:pt idx="0">
                  <c:v>3月</c:v>
                </c:pt>
                <c:pt idx="1">
                  <c:v>4月</c:v>
                </c:pt>
                <c:pt idx="2">
                  <c:v>5月</c:v>
                </c:pt>
                <c:pt idx="3">
                  <c:v>6月</c:v>
                </c:pt>
                <c:pt idx="4">
                  <c:v>7月</c:v>
                </c:pt>
                <c:pt idx="5">
                  <c:v>8月</c:v>
                </c:pt>
                <c:pt idx="6">
                  <c:v>9月</c:v>
                </c:pt>
                <c:pt idx="7">
                  <c:v>10月</c:v>
                </c:pt>
                <c:pt idx="8">
                  <c:v>11月</c:v>
                </c:pt>
                <c:pt idx="9">
                  <c:v>12月</c:v>
                </c:pt>
                <c:pt idx="10">
                  <c:v>1月</c:v>
                </c:pt>
                <c:pt idx="11">
                  <c:v>2月</c:v>
                </c:pt>
                <c:pt idx="12">
                  <c:v>3月</c:v>
                </c:pt>
              </c:strCache>
            </c:strRef>
          </c:cat>
          <c:val>
            <c:numRef>
              <c:f>{890,2691,3746,4168,4392,6677,6880,6929,8671,10871,13556,23391,27611}</c:f>
              <c:numCache>
                <c:formatCode>General</c:formatCode>
                <c:ptCount val="13"/>
                <c:pt idx="0">
                  <c:v>890</c:v>
                </c:pt>
                <c:pt idx="1">
                  <c:v>2691</c:v>
                </c:pt>
                <c:pt idx="2">
                  <c:v>3746</c:v>
                </c:pt>
                <c:pt idx="3">
                  <c:v>4168</c:v>
                </c:pt>
                <c:pt idx="4">
                  <c:v>4392</c:v>
                </c:pt>
                <c:pt idx="5">
                  <c:v>6677</c:v>
                </c:pt>
                <c:pt idx="6">
                  <c:v>6880</c:v>
                </c:pt>
                <c:pt idx="7">
                  <c:v>6929</c:v>
                </c:pt>
                <c:pt idx="8">
                  <c:v>8671</c:v>
                </c:pt>
                <c:pt idx="9">
                  <c:v>10871</c:v>
                </c:pt>
                <c:pt idx="10">
                  <c:v>13556</c:v>
                </c:pt>
                <c:pt idx="11">
                  <c:v>23391</c:v>
                </c:pt>
                <c:pt idx="12">
                  <c:v>27611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33836636"/>
        <c:axId val="33836637"/>
      </c:lineChart>
      <c:catAx>
        <c:axId val="3383663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rgbClr val="D9D9D9">
                <a:alpha val="100000"/>
              </a:srgb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  <a:alpha val="100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3836637"/>
        <c:crosses val="autoZero"/>
        <c:auto val="1"/>
        <c:lblAlgn val="ctr"/>
        <c:lblOffset val="100"/>
        <c:noMultiLvlLbl val="1"/>
      </c:catAx>
      <c:valAx>
        <c:axId val="3383663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D9D9D9">
                  <a:alpha val="100000"/>
                </a:srgbClr>
              </a:solidFill>
              <a:prstDash val="solid"/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  <a:alpha val="100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38366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68146"/>
          <c:y val="0.0524742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  <a:alpha val="100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1"/>
    <c:extLst>
      <c:ext uri="{0b15fc19-7d7d-44ad-8c2d-2c3a37ce22c3}">
        <chartProps xmlns="https://web.wps.cn/et/2018/main" chartId="{c0228b42-cffc-4751-a127-9fc96207f3fa}"/>
      </c:ext>
    </c:extLst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备注占位符 13"/>
          <p:cNvSpPr>
            <a:spLocks noGrp="1"/>
          </p:cNvSpPr>
          <p:nvPr>
            <p:ph type="body"/>
          </p:nvPr>
        </p:nvSpPr>
        <p:spPr>
          <a:xfrm>
            <a:off x="0" y="0"/>
            <a:ext cx="177800" cy="4445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备注占位符 13"/>
          <p:cNvSpPr>
            <a:spLocks noGrp="1"/>
          </p:cNvSpPr>
          <p:nvPr>
            <p:ph type="body"/>
          </p:nvPr>
        </p:nvSpPr>
        <p:spPr>
          <a:xfrm>
            <a:off x="0" y="0"/>
            <a:ext cx="177800" cy="4445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拒绝各自为战，每做一个新场景就要重新造轮子；</a:t>
            </a:r>
            <a:r>
              <a:rPr lang="en-GB" altLang="zh-CN" sz="12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CodeBuddy </a:t>
            </a:r>
            <a:r>
              <a:rPr lang="zh-CN" altLang="en-US" sz="12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用统一的 </a:t>
            </a:r>
            <a:r>
              <a:rPr lang="en-GB" altLang="zh-CN" sz="12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Agentic </a:t>
            </a:r>
            <a:r>
              <a:rPr lang="zh-CN" altLang="en-US" sz="12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技术底座，让 </a:t>
            </a:r>
            <a:r>
              <a:rPr lang="en-GB" altLang="zh-CN" sz="12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IDE</a:t>
            </a:r>
            <a:r>
              <a:rPr lang="zh-CN" altLang="en-GB" sz="12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、</a:t>
            </a:r>
            <a:r>
              <a:rPr lang="zh-CN" altLang="en-US" sz="12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云端 </a:t>
            </a:r>
            <a:r>
              <a:rPr lang="en-GB" altLang="zh-CN" sz="12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Agent</a:t>
            </a:r>
            <a:r>
              <a:rPr lang="zh-CN" altLang="en-GB" sz="12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、</a:t>
            </a:r>
            <a:r>
              <a:rPr lang="en-GB" altLang="zh-CN" sz="12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WorkBuddy </a:t>
            </a:r>
            <a:r>
              <a:rPr lang="zh-CN" altLang="en-US" sz="12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等产品共享同一套 </a:t>
            </a:r>
            <a:r>
              <a:rPr lang="en-GB" altLang="zh-CN" sz="12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Agentic </a:t>
            </a:r>
            <a:r>
              <a:rPr lang="zh-CN" altLang="en-US" sz="12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规划、记忆、压缩和治理内核。底座能力越强，每条产品线都同步变强 </a:t>
            </a:r>
            <a:r>
              <a:rPr lang="en-US" altLang="zh-CN" sz="12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—— </a:t>
            </a:r>
            <a:r>
              <a:rPr lang="zh-CN" altLang="en-US" sz="12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竞品的单点追赶永远跑不过我们的体系化演进。</a:t>
            </a:r>
            <a:endParaRPr lang="zh-CN" altLang="en-US" sz="1200" dirty="0"/>
          </a:p>
          <a:p>
            <a:endParaRPr 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备注占位符 13"/>
          <p:cNvSpPr>
            <a:spLocks noGrp="1"/>
          </p:cNvSpPr>
          <p:nvPr>
            <p:ph type="body"/>
          </p:nvPr>
        </p:nvSpPr>
        <p:spPr>
          <a:xfrm>
            <a:off x="0" y="0"/>
            <a:ext cx="177800" cy="444500"/>
          </a:xfrm>
          <a:prstGeom prst="rect">
            <a:avLst/>
          </a:prstGeom>
        </p:spPr>
        <p:txBody>
          <a:bodyPr/>
          <a:lstStyle/>
          <a:p>
            <a:endParaRPr lang="zh-CN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备注占位符 13"/>
          <p:cNvSpPr>
            <a:spLocks noGrp="1"/>
          </p:cNvSpPr>
          <p:nvPr>
            <p:ph type="body"/>
          </p:nvPr>
        </p:nvSpPr>
        <p:spPr>
          <a:xfrm>
            <a:off x="0" y="0"/>
            <a:ext cx="177800" cy="444500"/>
          </a:xfrm>
          <a:prstGeom prst="rect">
            <a:avLst/>
          </a:prstGeom>
        </p:spPr>
        <p:txBody>
          <a:bodyPr/>
          <a:lstStyle/>
          <a:p>
            <a:endParaRPr lang="zh-CN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备注占位符 13"/>
          <p:cNvSpPr>
            <a:spLocks noGrp="1"/>
          </p:cNvSpPr>
          <p:nvPr>
            <p:ph type="body"/>
          </p:nvPr>
        </p:nvSpPr>
        <p:spPr>
          <a:xfrm>
            <a:off x="0" y="0"/>
            <a:ext cx="177800" cy="444500"/>
          </a:xfrm>
          <a:prstGeom prst="rect">
            <a:avLst/>
          </a:prstGeom>
        </p:spPr>
        <p:txBody>
          <a:bodyPr/>
          <a:lstStyle/>
          <a:p>
            <a:endParaRPr lang="zh-CN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/>
          </p:nvPr>
        </p:nvSpPr>
        <p:spPr>
          <a:xfrm>
            <a:off x="0" y="0"/>
            <a:ext cx="177800" cy="4445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yulong  1</a:t>
            </a:r>
            <a:r>
              <a:rPr lang="zh-CN"/>
              <a:t>个➡️长图场景，或者参考公司内的报销场景</a:t>
            </a:r>
            <a:endParaRPr lang="zh-CN"/>
          </a:p>
          <a:p>
            <a:r>
              <a:rPr lang="en-US"/>
              <a:t>liyang 1</a:t>
            </a:r>
            <a:r>
              <a:rPr lang="zh-CN"/>
              <a:t>个➡️</a:t>
            </a:r>
            <a:r>
              <a:rPr lang="en-US"/>
              <a:t>ppt</a:t>
            </a:r>
            <a:endParaRPr lang="en-US"/>
          </a:p>
          <a:p>
            <a:r>
              <a:rPr lang="en-US"/>
              <a:t>qisen 1</a:t>
            </a:r>
            <a:r>
              <a:rPr lang="zh-CN"/>
              <a:t>个➡️数据分析</a:t>
            </a:r>
            <a:endParaRPr 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备注占位符 5"/>
          <p:cNvSpPr>
            <a:spLocks noGrp="1"/>
          </p:cNvSpPr>
          <p:nvPr>
            <p:ph type="body"/>
          </p:nvPr>
        </p:nvSpPr>
        <p:spPr>
          <a:xfrm>
            <a:off x="0" y="0"/>
            <a:ext cx="177800" cy="4445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备注占位符 5"/>
          <p:cNvSpPr>
            <a:spLocks noGrp="1"/>
          </p:cNvSpPr>
          <p:nvPr>
            <p:ph type="body"/>
          </p:nvPr>
        </p:nvSpPr>
        <p:spPr>
          <a:xfrm>
            <a:off x="0" y="0"/>
            <a:ext cx="177800" cy="4445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备注占位符 5"/>
          <p:cNvSpPr>
            <a:spLocks noGrp="1"/>
          </p:cNvSpPr>
          <p:nvPr>
            <p:ph type="body"/>
          </p:nvPr>
        </p:nvSpPr>
        <p:spPr>
          <a:xfrm>
            <a:off x="0" y="0"/>
            <a:ext cx="177800" cy="4445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备注占位符 5"/>
          <p:cNvSpPr>
            <a:spLocks noGrp="1"/>
          </p:cNvSpPr>
          <p:nvPr>
            <p:ph type="body"/>
          </p:nvPr>
        </p:nvSpPr>
        <p:spPr>
          <a:xfrm>
            <a:off x="0" y="0"/>
            <a:ext cx="177800" cy="444500"/>
          </a:xfrm>
          <a:prstGeom prst="rect">
            <a:avLst/>
          </a:prstGeom>
        </p:spPr>
        <p:txBody>
          <a:bodyPr/>
          <a:lstStyle/>
          <a:p>
            <a:r>
              <a:rPr lang="zh-CN" sz="1200">
                <a:solidFill>
                  <a:srgbClr val="000000">
                    <a:alpha val="100000"/>
                  </a:srgbClr>
                </a:solidFill>
                <a:highlight>
                  <a:srgbClr val="E0EBFF">
                    <a:alpha val="90000"/>
                  </a:srgbClr>
                </a:highlight>
                <a:latin typeface="PingFang SC"/>
                <a:ea typeface="PingFang SC"/>
                <a:cs typeface="+mn-cs"/>
              </a:rPr>
              <a:t>产品</a:t>
            </a:r>
            <a:r>
              <a:rPr sz="1200">
                <a:solidFill>
                  <a:srgbClr val="000000">
                    <a:alpha val="100000"/>
                  </a:srgbClr>
                </a:solidFill>
                <a:highlight>
                  <a:srgbClr val="E0EBFF">
                    <a:alpha val="90000"/>
                  </a:srgbClr>
                </a:highlight>
                <a:latin typeface="PingFang SC"/>
                <a:ea typeface="PingFang SC"/>
                <a:cs typeface="+mn-cs"/>
              </a:rPr>
              <a:t>技术架构中的网关、安全、</a:t>
            </a:r>
            <a:r>
              <a:rPr sz="1200">
                <a:solidFill>
                  <a:srgbClr val="FF0000">
                    <a:alpha val="100000"/>
                  </a:srgbClr>
                </a:solidFill>
                <a:highlight>
                  <a:srgbClr val="E0EBFF">
                    <a:alpha val="90000"/>
                  </a:srgbClr>
                </a:highlight>
                <a:latin typeface="PingFang SC"/>
                <a:ea typeface="PingFang SC"/>
                <a:cs typeface="+mn-cs"/>
              </a:rPr>
              <a:t>Tunnel等</a:t>
            </a:r>
            <a:r>
              <a:rPr sz="1200">
                <a:solidFill>
                  <a:srgbClr val="000000">
                    <a:alpha val="100000"/>
                  </a:srgbClr>
                </a:solidFill>
                <a:highlight>
                  <a:srgbClr val="E0EBFF">
                    <a:alpha val="90000"/>
                  </a:srgbClr>
                </a:highlight>
                <a:latin typeface="PingFang SC"/>
                <a:ea typeface="PingFang SC"/>
                <a:cs typeface="+mn-cs"/>
              </a:rPr>
              <a:t>差异点</a:t>
            </a:r>
            <a:r>
              <a:rPr lang="zh-CN" sz="1200">
                <a:solidFill>
                  <a:srgbClr val="000000">
                    <a:alpha val="100000"/>
                  </a:srgbClr>
                </a:solidFill>
                <a:highlight>
                  <a:srgbClr val="E0EBFF">
                    <a:alpha val="90000"/>
                  </a:srgbClr>
                </a:highlight>
                <a:latin typeface="PingFang SC"/>
                <a:ea typeface="PingFang SC"/>
                <a:cs typeface="+mn-cs"/>
              </a:rPr>
              <a:t>➡️</a:t>
            </a:r>
            <a:r>
              <a:rPr lang="en-US" sz="1200">
                <a:solidFill>
                  <a:srgbClr val="000000">
                    <a:alpha val="100000"/>
                  </a:srgbClr>
                </a:solidFill>
                <a:highlight>
                  <a:srgbClr val="E0EBFF">
                    <a:alpha val="90000"/>
                  </a:srgbClr>
                </a:highlight>
                <a:latin typeface="PingFang SC"/>
                <a:ea typeface="PingFang SC"/>
                <a:cs typeface="+mn-cs"/>
              </a:rPr>
              <a:t> </a:t>
            </a:r>
            <a:r>
              <a:rPr lang="zh-CN" sz="1200">
                <a:solidFill>
                  <a:srgbClr val="000000">
                    <a:alpha val="100000"/>
                  </a:srgbClr>
                </a:solidFill>
                <a:highlight>
                  <a:srgbClr val="E0EBFF">
                    <a:alpha val="90000"/>
                  </a:srgbClr>
                </a:highlight>
                <a:latin typeface="PingFang SC"/>
                <a:ea typeface="PingFang SC"/>
                <a:cs typeface="+mn-cs"/>
              </a:rPr>
              <a:t>还是得找</a:t>
            </a:r>
            <a:r>
              <a:rPr lang="en-US" sz="1200">
                <a:solidFill>
                  <a:srgbClr val="000000">
                    <a:alpha val="100000"/>
                  </a:srgbClr>
                </a:solidFill>
                <a:highlight>
                  <a:srgbClr val="E0EBFF">
                    <a:alpha val="90000"/>
                  </a:srgbClr>
                </a:highlight>
                <a:latin typeface="PingFang SC"/>
                <a:ea typeface="PingFang SC"/>
                <a:cs typeface="+mn-cs"/>
              </a:rPr>
              <a:t>david</a:t>
            </a:r>
            <a:endParaRPr lang="en-US" sz="1200">
              <a:solidFill>
                <a:srgbClr val="000000">
                  <a:alpha val="100000"/>
                </a:srgbClr>
              </a:solidFill>
              <a:highlight>
                <a:srgbClr val="E0EBFF">
                  <a:alpha val="90000"/>
                </a:srgbClr>
              </a:highlight>
              <a:latin typeface="PingFang SC"/>
              <a:ea typeface="PingFang SC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备注占位符 15"/>
          <p:cNvSpPr>
            <a:spLocks noGrp="1"/>
          </p:cNvSpPr>
          <p:nvPr>
            <p:ph type="body"/>
          </p:nvPr>
        </p:nvSpPr>
        <p:spPr>
          <a:xfrm>
            <a:off x="0" y="0"/>
            <a:ext cx="177800" cy="4445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备注占位符 11"/>
          <p:cNvSpPr>
            <a:spLocks noGrp="1"/>
          </p:cNvSpPr>
          <p:nvPr>
            <p:ph type="body"/>
          </p:nvPr>
        </p:nvSpPr>
        <p:spPr>
          <a:xfrm>
            <a:off x="0" y="0"/>
            <a:ext cx="177800" cy="444500"/>
          </a:xfrm>
          <a:prstGeom prst="rect">
            <a:avLst/>
          </a:prstGeom>
        </p:spPr>
        <p:txBody>
          <a:bodyPr/>
          <a:lstStyle/>
          <a:p>
            <a:pPr lvl="0">
              <a:buNone/>
            </a:pPr>
            <a:r>
              <a:rPr lang="zh-CN"/>
              <a:t>问题：使用的是</a:t>
            </a:r>
            <a:r>
              <a:rPr lang="en-US"/>
              <a:t>token</a:t>
            </a:r>
            <a:r>
              <a:rPr lang="zh-CN"/>
              <a:t>，但对外用的是</a:t>
            </a:r>
            <a:r>
              <a:rPr lang="en-US"/>
              <a:t> credits</a:t>
            </a:r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备注占位符 13"/>
          <p:cNvSpPr>
            <a:spLocks noGrp="1"/>
          </p:cNvSpPr>
          <p:nvPr>
            <p:ph type="body"/>
          </p:nvPr>
        </p:nvSpPr>
        <p:spPr>
          <a:xfrm>
            <a:off x="0" y="0"/>
            <a:ext cx="177800" cy="4445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5103"/>
            <a:ext cx="13716000" cy="3584716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8060"/>
            <a:ext cx="13716000" cy="24859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D0F0-3B61-4F30-AE8E-EA2480A7B1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AB3C-2141-4DD9-81EB-E832A716E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D0F0-3B61-4F30-AE8E-EA2480A7B1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AB3C-2141-4DD9-81EB-E832A716E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247775" y="2566982"/>
            <a:ext cx="15773400" cy="4283068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1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90570"/>
            <a:ext cx="15773400" cy="2252364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2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D0F0-3B61-4F30-AE8E-EA2480A7B1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AB3C-2141-4DD9-81EB-E832A716E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7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40973"/>
            <a:ext cx="7772400" cy="653305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28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40973"/>
            <a:ext cx="7772400" cy="653305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2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D0F0-3B61-4F30-AE8E-EA2480A7B1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AB3C-2141-4DD9-81EB-E832A716E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1259682" y="548195"/>
            <a:ext cx="15773400" cy="199018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4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4080"/>
            <a:ext cx="7736681" cy="1237012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35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61092"/>
            <a:ext cx="7736681" cy="553199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3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4080"/>
            <a:ext cx="7774782" cy="1237012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37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61092"/>
            <a:ext cx="7774782" cy="553199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3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D0F0-3B61-4F30-AE8E-EA2480A7B1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AB3C-2141-4DD9-81EB-E832A716E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D0F0-3B61-4F30-AE8E-EA2480A7B1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AB3C-2141-4DD9-81EB-E832A716E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D0F0-3B61-4F30-AE8E-EA2480A7B1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AB3C-2141-4DD9-81EB-E832A716E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itle 1"/>
          <p:cNvSpPr>
            <a:spLocks noGrp="1"/>
          </p:cNvSpPr>
          <p:nvPr>
            <p:ph type="title"/>
          </p:nvPr>
        </p:nvSpPr>
        <p:spPr>
          <a:xfrm>
            <a:off x="1259683" y="686435"/>
            <a:ext cx="5898356" cy="2402523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52" name="Content Placeholder 2"/>
          <p:cNvSpPr>
            <a:spLocks noGrp="1"/>
          </p:cNvSpPr>
          <p:nvPr>
            <p:ph idx="1"/>
          </p:nvPr>
        </p:nvSpPr>
        <p:spPr>
          <a:xfrm>
            <a:off x="7774782" y="1482510"/>
            <a:ext cx="9258300" cy="7317206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3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8957"/>
            <a:ext cx="5898356" cy="57226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D0F0-3B61-4F30-AE8E-EA2480A7B1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AB3C-2141-4DD9-81EB-E832A716E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1"/>
          <p:cNvSpPr>
            <a:spLocks noGrp="1"/>
          </p:cNvSpPr>
          <p:nvPr>
            <p:ph type="title"/>
          </p:nvPr>
        </p:nvSpPr>
        <p:spPr>
          <a:xfrm>
            <a:off x="1259683" y="686435"/>
            <a:ext cx="5898356" cy="2402523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59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482510"/>
            <a:ext cx="9258300" cy="7317206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60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8957"/>
            <a:ext cx="5898356" cy="5722676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D0F0-3B61-4F30-AE8E-EA2480A7B1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AB3C-2141-4DD9-81EB-E832A716E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66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6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D0F0-3B61-4F30-AE8E-EA2480A7B1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AB3C-2141-4DD9-81EB-E832A716E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8195"/>
            <a:ext cx="3943350" cy="872582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8195"/>
            <a:ext cx="11601450" cy="872582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D0F0-3B61-4F30-AE8E-EA2480A7B1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AB3C-2141-4DD9-81EB-E832A716E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矩形 8"/>
          <p:cNvSpPr/>
          <p:nvPr userDrawn="1"/>
        </p:nvSpPr>
        <p:spPr>
          <a:xfrm>
            <a:off x="0" y="303325"/>
            <a:ext cx="218458" cy="584774"/>
          </a:xfrm>
          <a:prstGeom prst="rect">
            <a:avLst/>
          </a:prstGeom>
          <a:solidFill>
            <a:srgbClr val="006D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8965"/>
            <a:endParaRPr kumimoji="1" lang="zh-CN" altLang="en-US" sz="3600">
              <a:solidFill>
                <a:prstClr val="white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pic>
        <p:nvPicPr>
          <p:cNvPr id="7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849600" y="406996"/>
            <a:ext cx="1981200" cy="47011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8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D0F0-3B61-4F30-AE8E-EA2480A7B1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0AB3C-2141-4DD9-81EB-E832A716E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8195"/>
            <a:ext cx="15773400" cy="19901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40973"/>
            <a:ext cx="15773400" cy="6533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43354"/>
            <a:ext cx="4114800" cy="548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0D0F0-3B61-4F30-AE8E-EA2480A7B11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43354"/>
            <a:ext cx="6172200" cy="548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43354"/>
            <a:ext cx="4114800" cy="548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0AB3C-2141-4DD9-81EB-E832A716EBD9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LOGO+SLOGAN-2025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2637135" y="684530"/>
            <a:ext cx="3486785" cy="54546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标题占位符 1"/>
          <p:cNvSpPr>
            <a:spLocks noGrp="1"/>
          </p:cNvSpPr>
          <p:nvPr>
            <p:ph type="title"/>
          </p:nvPr>
        </p:nvSpPr>
        <p:spPr>
          <a:xfrm>
            <a:off x="1257300" y="548194"/>
            <a:ext cx="15773400" cy="19901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15" name="文本占位符 2"/>
          <p:cNvSpPr>
            <a:spLocks noGrp="1"/>
          </p:cNvSpPr>
          <p:nvPr>
            <p:ph type="body" idx="1"/>
          </p:nvPr>
        </p:nvSpPr>
        <p:spPr>
          <a:xfrm>
            <a:off x="1257300" y="2740973"/>
            <a:ext cx="15773400" cy="6533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16" name="日期占位符 3"/>
          <p:cNvSpPr>
            <a:spLocks noGrp="1"/>
          </p:cNvSpPr>
          <p:nvPr>
            <p:ph type="dt" sz="half" idx="2"/>
          </p:nvPr>
        </p:nvSpPr>
        <p:spPr>
          <a:xfrm>
            <a:off x="1257300" y="9543353"/>
            <a:ext cx="4114800" cy="5481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8E030A-9DF1-B044-B54A-B0F8E3E887D4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17" name="页脚占位符 4"/>
          <p:cNvSpPr>
            <a:spLocks noGrp="1"/>
          </p:cNvSpPr>
          <p:nvPr>
            <p:ph type="ftr" sz="quarter" idx="3"/>
          </p:nvPr>
        </p:nvSpPr>
        <p:spPr>
          <a:xfrm>
            <a:off x="6057900" y="9543353"/>
            <a:ext cx="6172200" cy="5481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8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2915900" y="9543353"/>
            <a:ext cx="4114800" cy="5481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FC1E86-1A7D-964F-A8A5-F5292FAF75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2.png"/><Relationship Id="rId1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TextBox 2"/>
          <p:cNvSpPr txBox="1">
            <a:spLocks noChangeArrowheads="1"/>
          </p:cNvSpPr>
          <p:nvPr/>
        </p:nvSpPr>
        <p:spPr bwMode="auto">
          <a:xfrm>
            <a:off x="877276" y="3119443"/>
            <a:ext cx="17502282" cy="12306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en-US" sz="8000" dirty="0" err="1">
                <a:solidFill>
                  <a:srgbClr val="0052D8">
                    <a:alpha val="100000"/>
                  </a:srgbClr>
                </a:solidFill>
                <a:latin typeface="思源黑体 Bold" panose="020B0800000000000000" charset="-122"/>
                <a:ea typeface="思源黑体 Bold" panose="020B0800000000000000" charset="-122"/>
                <a:cs typeface="TTTGB Medium"/>
              </a:rPr>
              <a:t>WorkB</a:t>
            </a:r>
            <a:r>
              <a:rPr lang="zh-CN" sz="8000" dirty="0">
                <a:solidFill>
                  <a:srgbClr val="0052D8">
                    <a:alpha val="100000"/>
                  </a:srgbClr>
                </a:solidFill>
                <a:latin typeface="思源黑体 Bold" panose="020B0800000000000000" charset="-122"/>
                <a:ea typeface="思源黑体 Bold" panose="020B0800000000000000" charset="-122"/>
                <a:cs typeface="TTTGB Medium"/>
              </a:rPr>
              <a:t>uddy</a:t>
            </a:r>
            <a:endParaRPr dirty="0">
              <a:latin typeface="思源黑体 Bold" panose="020B0800000000000000" charset="-122"/>
              <a:ea typeface="思源黑体 Bold" panose="020B0800000000000000" charset="-122"/>
            </a:endParaRPr>
          </a:p>
        </p:txBody>
      </p:sp>
      <p:sp>
        <p:nvSpPr>
          <p:cNvPr id="194" name="TextBox 3"/>
          <p:cNvSpPr txBox="1">
            <a:spLocks noChangeArrowheads="1"/>
          </p:cNvSpPr>
          <p:nvPr/>
        </p:nvSpPr>
        <p:spPr bwMode="auto">
          <a:xfrm flipH="1">
            <a:off x="877570" y="4538345"/>
            <a:ext cx="7753985" cy="6153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>
              <a:defRPr sz="10000">
                <a:solidFill>
                  <a:srgbClr val="0052D8"/>
                </a:solidFill>
                <a:latin typeface="TTTGB Medium" panose="020C06030202040F0204" charset="-122"/>
                <a:ea typeface="TTTGB Medium" panose="020C06030202040F0204" charset="-122"/>
                <a:cs typeface="TTTGB Medium" panose="020C06030202040F0204" charset="-122"/>
              </a:defRPr>
            </a:lvl1pPr>
            <a:lvl2pPr marL="742950" indent="-285750">
              <a:defRPr>
                <a:latin typeface="Calibri" panose="020F0502020204030204" charset="0"/>
              </a:defRPr>
            </a:lvl2pPr>
            <a:lvl3pPr marL="1143000" indent="-228600">
              <a:defRPr>
                <a:latin typeface="Calibri" panose="020F0502020204030204" charset="0"/>
              </a:defRPr>
            </a:lvl3pPr>
            <a:lvl4pPr marL="1600200" indent="-228600">
              <a:defRPr>
                <a:latin typeface="Calibri" panose="020F0502020204030204" charset="0"/>
              </a:defRPr>
            </a:lvl4pPr>
            <a:lvl5pPr marL="2057400" indent="-228600">
              <a:defRPr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9pPr>
          </a:lstStyle>
          <a:p>
            <a:pPr marL="0" lvl="0" algn="l" defTabSz="457200">
              <a:lnSpc>
                <a:spcPct val="100000"/>
              </a:lnSpc>
              <a:defRPr sz="10000">
                <a:solidFill>
                  <a:srgbClr val="0052D8">
                    <a:alpha val="100000"/>
                  </a:srgbClr>
                </a:solidFill>
                <a:latin typeface="TTTGB Medium"/>
                <a:ea typeface="TTTGB Medium"/>
                <a:cs typeface="TTTGB Medium"/>
              </a:defRPr>
            </a:pPr>
            <a:r>
              <a:rPr lang="zh-CN" sz="4000" b="0" i="0" u="none" strike="noStrike" dirty="0">
                <a:solidFill>
                  <a:srgbClr val="0052D8">
                    <a:alpha val="100000"/>
                  </a:srgbClr>
                </a:solidFill>
                <a:latin typeface="方正兰亭中黑_GBK"/>
                <a:ea typeface="方正兰亭中黑_GBK"/>
                <a:cs typeface="TTTGB Medium"/>
              </a:rPr>
              <a:t>AI 原生桌面智能体，办公新伙伴</a:t>
            </a:r>
            <a:endParaRPr sz="4000" dirty="0"/>
          </a:p>
        </p:txBody>
      </p:sp>
      <p:sp>
        <p:nvSpPr>
          <p:cNvPr id="195" name="文本框 6"/>
          <p:cNvSpPr txBox="1"/>
          <p:nvPr/>
        </p:nvSpPr>
        <p:spPr>
          <a:xfrm>
            <a:off x="877276" y="9173896"/>
            <a:ext cx="6438018" cy="1384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900" kern="5000" spc="1500" dirty="0">
                <a:solidFill>
                  <a:srgbClr val="0052D9"/>
                </a:solidFill>
                <a:latin typeface="腾讯体 W7" panose="020C08030202040F0204" pitchFamily="34" charset="-122"/>
                <a:ea typeface="腾讯体 W7" panose="020C08030202040F0204" pitchFamily="34" charset="-122"/>
              </a:rPr>
              <a:t>Tencent Cloud</a:t>
            </a:r>
            <a:endParaRPr lang="zh-CN" altLang="en-US" sz="900" kern="5000" spc="1500" dirty="0">
              <a:solidFill>
                <a:srgbClr val="0052D9"/>
              </a:solidFill>
              <a:latin typeface="腾讯体 W7" panose="020C08030202040F0204" pitchFamily="34" charset="-122"/>
              <a:ea typeface="腾讯体 W7" panose="020C08030202040F0204" pitchFamily="34" charset="-122"/>
            </a:endParaRPr>
          </a:p>
        </p:txBody>
      </p:sp>
      <p:pic>
        <p:nvPicPr>
          <p:cNvPr id="7" name="图片 6" descr="LOGO+SLOGAN-202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27055" y="684530"/>
            <a:ext cx="4602480" cy="7200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文本框 18"/>
          <p:cNvSpPr txBox="1"/>
          <p:nvPr/>
        </p:nvSpPr>
        <p:spPr>
          <a:xfrm>
            <a:off x="1043215" y="9266895"/>
            <a:ext cx="643801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900" kern="5000" spc="1500">
                <a:solidFill>
                  <a:srgbClr val="0052D9"/>
                </a:solidFill>
                <a:latin typeface="腾讯体 W7" panose="020C08030202040F0204" pitchFamily="34" charset="-122"/>
                <a:ea typeface="腾讯体 W7" panose="020C08030202040F0204" pitchFamily="34" charset="-122"/>
              </a:rPr>
              <a:t>Tencent Cloud</a:t>
            </a:r>
            <a:endParaRPr lang="zh-CN" altLang="en-US" sz="900" kern="5000" spc="1500">
              <a:solidFill>
                <a:srgbClr val="0052D9"/>
              </a:solidFill>
              <a:latin typeface="腾讯体 W7" panose="020C08030202040F0204" pitchFamily="34" charset="-122"/>
              <a:ea typeface="腾讯体 W7" panose="020C08030202040F0204" pitchFamily="34" charset="-122"/>
            </a:endParaRPr>
          </a:p>
        </p:txBody>
      </p:sp>
      <p:sp>
        <p:nvSpPr>
          <p:cNvPr id="198" name="TextBox 2"/>
          <p:cNvSpPr txBox="1"/>
          <p:nvPr/>
        </p:nvSpPr>
        <p:spPr>
          <a:xfrm>
            <a:off x="1043215" y="2430284"/>
            <a:ext cx="3537313" cy="3072957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l" defTabSz="914400">
              <a:defRPr sz="6000" spc="300">
                <a:solidFill>
                  <a:srgbClr val="FFFFFF"/>
                </a:solidFill>
                <a:latin typeface="腾讯体 W7" panose="020C08030202040F0204" pitchFamily="34" charset="-122"/>
                <a:ea typeface="腾讯体 W7" panose="020C08030202040F0204" pitchFamily="34" charset="-122"/>
                <a:cs typeface="腾讯体 W7" panose="020C08030202040F0204" pitchFamily="34" charset="-122"/>
                <a:sym typeface="腾讯体 W7" panose="020C08030202040F0204" pitchFamily="34" charset="-122"/>
              </a:defRPr>
            </a:lvl1pPr>
          </a:lstStyle>
          <a:p>
            <a:pPr>
              <a:lnSpc>
                <a:spcPct val="104000"/>
              </a:lnSpc>
            </a:pPr>
            <a:r>
              <a:rPr lang="en-US" altLang="zh-CN" sz="20000" spc="0">
                <a:ln w="19050">
                  <a:gradFill flip="none" rotWithShape="1">
                    <a:gsLst>
                      <a:gs pos="0">
                        <a:srgbClr val="C4DBFA">
                          <a:alpha val="0"/>
                        </a:srgbClr>
                      </a:gs>
                      <a:gs pos="100000">
                        <a:srgbClr val="0052D9"/>
                      </a:gs>
                    </a:gsLst>
                    <a:lin ang="16200000" scaled="1"/>
                    <a:tileRect/>
                  </a:gradFill>
                </a:ln>
                <a:noFill/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01</a:t>
            </a:r>
            <a:endParaRPr lang="en-US" altLang="zh-CN" sz="20000" spc="0">
              <a:ln w="19050">
                <a:gradFill flip="none" rotWithShape="1">
                  <a:gsLst>
                    <a:gs pos="0">
                      <a:srgbClr val="C4DBFA">
                        <a:alpha val="0"/>
                      </a:srgbClr>
                    </a:gs>
                    <a:gs pos="100000">
                      <a:srgbClr val="0052D9"/>
                    </a:gs>
                  </a:gsLst>
                  <a:lin ang="16200000" scaled="1"/>
                  <a:tileRect/>
                </a:gradFill>
              </a:ln>
              <a:noFill/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cxnSp>
        <p:nvCxnSpPr>
          <p:cNvPr id="199" name="直接连接符 22"/>
          <p:cNvCxnSpPr/>
          <p:nvPr/>
        </p:nvCxnSpPr>
        <p:spPr>
          <a:xfrm>
            <a:off x="1043215" y="4479655"/>
            <a:ext cx="572324" cy="0"/>
          </a:xfrm>
          <a:prstGeom prst="line">
            <a:avLst/>
          </a:prstGeom>
          <a:ln w="34925">
            <a:solidFill>
              <a:srgbClr val="3C7C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TextBox 2"/>
          <p:cNvSpPr txBox="1">
            <a:spLocks noChangeArrowheads="1"/>
          </p:cNvSpPr>
          <p:nvPr/>
        </p:nvSpPr>
        <p:spPr bwMode="auto">
          <a:xfrm>
            <a:off x="1043215" y="4585763"/>
            <a:ext cx="931545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zh-CN" sz="8000">
                <a:solidFill>
                  <a:srgbClr val="0052D8">
                    <a:alpha val="100000"/>
                  </a:srgbClr>
                </a:solidFill>
                <a:latin typeface="腾讯体 W7"/>
                <a:ea typeface="腾讯体 W7"/>
                <a:cs typeface="TTTGB Medium"/>
              </a:rPr>
              <a:t>产品定位</a:t>
            </a:r>
            <a:endParaRPr lang="zh-CN" sz="8000">
              <a:solidFill>
                <a:srgbClr val="0052D8">
                  <a:alpha val="100000"/>
                </a:srgbClr>
              </a:solidFill>
              <a:latin typeface="腾讯体 W7"/>
              <a:ea typeface="腾讯体 W7"/>
              <a:cs typeface="TTTGB Medium"/>
            </a:endParaRPr>
          </a:p>
        </p:txBody>
      </p:sp>
      <p:sp>
        <p:nvSpPr>
          <p:cNvPr id="201" name="TextBox 3"/>
          <p:cNvSpPr txBox="1">
            <a:spLocks noChangeArrowheads="1"/>
          </p:cNvSpPr>
          <p:nvPr/>
        </p:nvSpPr>
        <p:spPr bwMode="auto">
          <a:xfrm flipH="1">
            <a:off x="1043215" y="6004982"/>
            <a:ext cx="729615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>
              <a:defRPr sz="10000">
                <a:solidFill>
                  <a:srgbClr val="0052D8"/>
                </a:solidFill>
                <a:latin typeface="TTTGB Medium" panose="020C06030202040F0204" charset="-122"/>
                <a:ea typeface="TTTGB Medium" panose="020C06030202040F0204" charset="-122"/>
                <a:cs typeface="TTTGB Medium" panose="020C06030202040F0204" charset="-122"/>
              </a:defRPr>
            </a:lvl1pPr>
            <a:lvl2pPr marL="742950" indent="-285750">
              <a:defRPr>
                <a:latin typeface="Calibri" panose="020F0502020204030204" charset="0"/>
              </a:defRPr>
            </a:lvl2pPr>
            <a:lvl3pPr marL="1143000" indent="-228600">
              <a:defRPr>
                <a:latin typeface="Calibri" panose="020F0502020204030204" charset="0"/>
              </a:defRPr>
            </a:lvl3pPr>
            <a:lvl4pPr marL="1600200" indent="-228600">
              <a:defRPr>
                <a:latin typeface="Calibri" panose="020F0502020204030204" charset="0"/>
              </a:defRPr>
            </a:lvl4pPr>
            <a:lvl5pPr marL="2057400" indent="-228600">
              <a:defRPr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9pPr>
          </a:lstStyle>
          <a:p>
            <a:r>
              <a:rPr lang="zh-CN" sz="2800" b="0" i="0" u="none" strike="noStrike">
                <a:solidFill>
                  <a:srgbClr val="0052D8">
                    <a:alpha val="100000"/>
                  </a:srgbClr>
                </a:solidFill>
                <a:latin typeface="方正兰亭中黑_GBK"/>
                <a:ea typeface="方正兰亭中黑_GBK"/>
                <a:cs typeface="TTTGB Medium"/>
              </a:rPr>
              <a:t>AI 原生桌面智能体，</a:t>
            </a:r>
            <a:r>
              <a:rPr lang="zh-CN" sz="2800">
                <a:latin typeface="方正兰亭中黑_GBK"/>
                <a:ea typeface="方正兰亭中黑_GBK"/>
                <a:cs typeface="TTTGB Medium"/>
              </a:rPr>
              <a:t>办公新伙伴</a:t>
            </a:r>
            <a:endParaRPr lang="zh-CN" sz="2800">
              <a:latin typeface="方正兰亭中黑_GBK"/>
              <a:ea typeface="方正兰亭中黑_GBK"/>
              <a:cs typeface="TTTGB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文本框 202"/>
          <p:cNvSpPr txBox="1"/>
          <p:nvPr/>
        </p:nvSpPr>
        <p:spPr>
          <a:xfrm>
            <a:off x="789836" y="9403491"/>
            <a:ext cx="18288000" cy="5524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ClrTx/>
              <a:buSzTx/>
              <a:buFontTx/>
              <a:buNone/>
            </a:pPr>
            <a:r>
              <a:rPr sz="2100" b="1">
                <a:solidFill>
                  <a:srgbClr val="1450B8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关键转折点：25 年，</a:t>
            </a:r>
            <a:r>
              <a:rPr lang="en-US" sz="2100" b="1">
                <a:solidFill>
                  <a:srgbClr val="1450B8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伴随</a:t>
            </a:r>
            <a:r>
              <a:rPr lang="zh-CN" sz="2100" b="1">
                <a:solidFill>
                  <a:srgbClr val="1450B8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基模的快速发展，</a:t>
            </a:r>
            <a:r>
              <a:rPr sz="2100" b="1">
                <a:solidFill>
                  <a:srgbClr val="1450B8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AI 编程从「帮程序员写得更快」进化到「让所有人都能写」</a:t>
            </a:r>
            <a:r>
              <a:rPr lang="zh-CN" sz="2100" b="1">
                <a:solidFill>
                  <a:srgbClr val="1450B8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，</a:t>
            </a:r>
            <a:r>
              <a:rPr lang="en-US" sz="2100" b="1">
                <a:solidFill>
                  <a:srgbClr val="1450B8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26 年Agent  </a:t>
            </a:r>
            <a:r>
              <a:rPr lang="zh-CN" sz="2100" b="1">
                <a:solidFill>
                  <a:srgbClr val="1450B8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演变为人人可用的同事</a:t>
            </a:r>
            <a:endParaRPr lang="zh-CN" sz="2100" b="1">
              <a:solidFill>
                <a:srgbClr val="1450B8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</p:txBody>
      </p:sp>
      <p:grpSp>
        <p:nvGrpSpPr>
          <p:cNvPr id="204" name="组合 203"/>
          <p:cNvGrpSpPr/>
          <p:nvPr/>
        </p:nvGrpSpPr>
        <p:grpSpPr>
          <a:xfrm>
            <a:off x="465966" y="1224734"/>
            <a:ext cx="16819971" cy="6921796"/>
            <a:chOff x="369165" y="1355803"/>
            <a:chExt cx="11377030" cy="2111344"/>
          </a:xfrm>
        </p:grpSpPr>
        <p:sp>
          <p:nvSpPr>
            <p:cNvPr id="205" name="图形 634"/>
            <p:cNvSpPr/>
            <p:nvPr/>
          </p:nvSpPr>
          <p:spPr>
            <a:xfrm>
              <a:off x="369165" y="1490933"/>
              <a:ext cx="11063123" cy="1976215"/>
            </a:xfrm>
            <a:custGeom>
              <a:avLst/>
              <a:gdLst>
                <a:gd name="connsiteX0" fmla="*/ 0 w 2934062"/>
                <a:gd name="connsiteY0" fmla="*/ 631963 h 631962"/>
                <a:gd name="connsiteX1" fmla="*/ 2934063 w 2934062"/>
                <a:gd name="connsiteY1" fmla="*/ 0 h 631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934062" h="631962">
                  <a:moveTo>
                    <a:pt x="0" y="631963"/>
                  </a:moveTo>
                  <a:cubicBezTo>
                    <a:pt x="1064540" y="577392"/>
                    <a:pt x="2156371" y="364484"/>
                    <a:pt x="2934063" y="0"/>
                  </a:cubicBezTo>
                </a:path>
              </a:pathLst>
            </a:custGeom>
            <a:noFill/>
            <a:ln w="88900" cap="flat">
              <a:solidFill>
                <a:srgbClr val="07F0C4">
                  <a:alpha val="100000"/>
                </a:srgbClr>
              </a:solidFill>
              <a:miter/>
            </a:ln>
          </p:spPr>
          <p:txBody>
            <a:bodyPr rtlCol="0" anchor="ctr"/>
            <a:lstStyle/>
            <a:p>
              <a:pPr marL="0" lvl="0" indent="0" algn="l" defTabSz="914400">
                <a:lnSpc>
                  <a:spcPct val="100000"/>
                </a:lnSpc>
                <a:buClrTx/>
                <a:buSzTx/>
                <a:buFontTx/>
                <a:buNone/>
                <a:defRPr sz="1800">
                  <a:solidFill>
                    <a:schemeClr val="tx1">
                      <a:alpha val="100000"/>
                    </a:schemeClr>
                  </a:solidFill>
                  <a:latin typeface="Calibri" panose="020F0502020204030204"/>
                  <a:ea typeface="思源黑体 CN Normal"/>
                  <a:cs typeface="+mn-cs"/>
                </a:defRPr>
              </a:pPr>
              <a:endParaRPr lang="zh-CN" sz="2700" b="1" i="0" u="none" strike="noStrike">
                <a:ln>
                  <a:noFill/>
                </a:ln>
                <a:solidFill>
                  <a:srgbClr val="FFC000">
                    <a:alpha val="100000"/>
                  </a:srgbClr>
                </a:solidFill>
                <a:effectLst/>
                <a:latin typeface="TencentSans W3"/>
                <a:ea typeface="TencentSans W3"/>
                <a:cs typeface="+mn-cs"/>
              </a:endParaRPr>
            </a:p>
          </p:txBody>
        </p:sp>
        <p:sp>
          <p:nvSpPr>
            <p:cNvPr id="206" name="三角形 636"/>
            <p:cNvSpPr/>
            <p:nvPr/>
          </p:nvSpPr>
          <p:spPr>
            <a:xfrm rot="2700000">
              <a:off x="11498948" y="1263376"/>
              <a:ext cx="154821" cy="339675"/>
            </a:xfrm>
            <a:prstGeom prst="triangle">
              <a:avLst>
                <a:gd name="adj" fmla="val 4894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indent="0" algn="ctr" defTabSz="914400">
                <a:lnSpc>
                  <a:spcPct val="100000"/>
                </a:lnSpc>
                <a:buClrTx/>
                <a:buSzTx/>
                <a:buFontTx/>
                <a:buNone/>
                <a:defRPr sz="1800">
                  <a:solidFill>
                    <a:schemeClr val="lt1">
                      <a:alpha val="100000"/>
                    </a:schemeClr>
                  </a:solidFill>
                  <a:latin typeface="思源黑体 CN Normal"/>
                  <a:ea typeface="思源黑体 CN Normal"/>
                  <a:cs typeface="+mn-cs"/>
                </a:defRPr>
              </a:pPr>
              <a:endParaRPr lang="zh-CN" sz="2700" b="1" i="0" u="none" strike="noStrike">
                <a:ln>
                  <a:noFill/>
                </a:ln>
                <a:solidFill>
                  <a:srgbClr val="FFFFFF">
                    <a:alpha val="100000"/>
                  </a:srgbClr>
                </a:solidFill>
                <a:effectLst/>
                <a:latin typeface="TencentSans W3"/>
                <a:ea typeface="TencentSans W3"/>
                <a:cs typeface="+mn-cs"/>
              </a:endParaRPr>
            </a:p>
          </p:txBody>
        </p:sp>
        <p:cxnSp>
          <p:nvCxnSpPr>
            <p:cNvPr id="207" name="直线连接符 6"/>
            <p:cNvCxnSpPr/>
            <p:nvPr/>
          </p:nvCxnSpPr>
          <p:spPr>
            <a:xfrm>
              <a:off x="3448486" y="2769433"/>
              <a:ext cx="0" cy="463923"/>
            </a:xfrm>
            <a:prstGeom prst="line">
              <a:avLst/>
            </a:prstGeom>
            <a:ln w="25400">
              <a:solidFill>
                <a:schemeClr val="accent1">
                  <a:alpha val="100000"/>
                </a:schemeClr>
              </a:solidFill>
              <a:prstDash val="sysDot"/>
              <a:headEnd type="stealth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8" name="TextBox 50"/>
          <p:cNvSpPr txBox="1"/>
          <p:nvPr/>
        </p:nvSpPr>
        <p:spPr>
          <a:xfrm>
            <a:off x="308925" y="5581224"/>
            <a:ext cx="3562350" cy="104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0" indent="0" algn="ctr" defTabSz="914400">
              <a:lnSpc>
                <a:spcPct val="100000"/>
              </a:lnSpc>
              <a:buNone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思源黑体 CN Normal"/>
                <a:cs typeface="+mn-cs"/>
              </a:defRPr>
            </a:pPr>
            <a:r>
              <a:rPr lang="zh-CN" sz="2400" b="1" i="0" u="none" strike="noStrike">
                <a:ln w="0"/>
                <a:solidFill>
                  <a:srgbClr val="9A38D7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2023.03</a:t>
            </a:r>
            <a:endParaRPr lang="zh-CN" sz="2400" b="1" i="0" u="none" strike="noStrike">
              <a:ln w="0"/>
              <a:solidFill>
                <a:srgbClr val="9A38D7">
                  <a:alpha val="100000"/>
                </a:srgbClr>
              </a:solidFill>
              <a:effectLst/>
              <a:latin typeface="TencentSans W3"/>
              <a:ea typeface="TencentSans W3"/>
              <a:cs typeface="思源黑体 CN Bold"/>
              <a:sym typeface="思源黑体 CN Normal"/>
            </a:endParaRPr>
          </a:p>
          <a:p>
            <a:pPr marL="0" lvl="0" indent="0" algn="ctr" defTabSz="914400">
              <a:lnSpc>
                <a:spcPct val="100000"/>
              </a:lnSpc>
              <a:buNone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思源黑体 CN Normal"/>
                <a:cs typeface="+mn-cs"/>
              </a:defRPr>
            </a:pPr>
            <a:r>
              <a:rPr lang="zh-CN" sz="1800" b="1" i="0" u="none" strike="noStrike">
                <a:ln w="0"/>
                <a:solidFill>
                  <a:srgbClr val="9A38D7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GPT-4 + Cursor 发布，</a:t>
            </a:r>
            <a:endParaRPr lang="zh-CN" sz="1800" b="1" i="0" u="none" strike="noStrike">
              <a:ln w="0"/>
              <a:solidFill>
                <a:srgbClr val="9A38D7">
                  <a:alpha val="100000"/>
                </a:srgbClr>
              </a:solidFill>
              <a:effectLst/>
              <a:latin typeface="TencentSans W3"/>
              <a:ea typeface="TencentSans W3"/>
              <a:cs typeface="思源黑体 CN Bold"/>
              <a:sym typeface="思源黑体 CN Normal"/>
            </a:endParaRPr>
          </a:p>
          <a:p>
            <a:pPr marL="0" lvl="0" indent="0" algn="ctr" defTabSz="914400">
              <a:lnSpc>
                <a:spcPct val="100000"/>
              </a:lnSpc>
              <a:buNone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思源黑体 CN Normal"/>
                <a:cs typeface="+mn-cs"/>
              </a:defRPr>
            </a:pPr>
            <a:r>
              <a:rPr lang="zh-CN" sz="1800" b="1" i="0" u="none" strike="noStrike">
                <a:ln w="0"/>
                <a:solidFill>
                  <a:srgbClr val="9A38D7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多模态推理 + AI 原生 IDE 开创者</a:t>
            </a:r>
            <a:endParaRPr lang="zh-CN" sz="1800" b="1" i="0" u="none" strike="noStrike">
              <a:ln w="0"/>
              <a:solidFill>
                <a:srgbClr val="9A38D7">
                  <a:alpha val="100000"/>
                </a:srgbClr>
              </a:solidFill>
              <a:effectLst/>
              <a:latin typeface="TencentSans W3"/>
              <a:ea typeface="TencentSans W3"/>
              <a:cs typeface="思源黑体 CN Bold"/>
              <a:sym typeface="思源黑体 CN Normal"/>
            </a:endParaRPr>
          </a:p>
        </p:txBody>
      </p:sp>
      <p:sp>
        <p:nvSpPr>
          <p:cNvPr id="209" name="TextBox 50"/>
          <p:cNvSpPr txBox="1"/>
          <p:nvPr/>
        </p:nvSpPr>
        <p:spPr>
          <a:xfrm>
            <a:off x="3380180" y="4593361"/>
            <a:ext cx="3276600" cy="104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0" indent="0" algn="ctr" defTabSz="914400">
              <a:lnSpc>
                <a:spcPct val="100000"/>
              </a:lnSpc>
              <a:buNone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思源黑体 CN Normal"/>
                <a:cs typeface="+mn-cs"/>
              </a:defRPr>
            </a:pPr>
            <a:r>
              <a:rPr lang="zh-CN" sz="2400" b="1" i="0" u="none" strike="noStrike">
                <a:ln w="0"/>
                <a:solidFill>
                  <a:srgbClr val="2972F4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2024.03</a:t>
            </a:r>
            <a:endParaRPr>
              <a:solidFill>
                <a:schemeClr val="tx1">
                  <a:alpha val="100000"/>
                </a:schemeClr>
              </a:solidFill>
              <a:latin typeface="TencentSans W3"/>
              <a:ea typeface="TencentSans W3"/>
              <a:cs typeface="+mn-cs"/>
            </a:endParaRPr>
          </a:p>
          <a:p>
            <a:pPr marL="0" lvl="0" indent="0" algn="ctr" defTabSz="914400">
              <a:lnSpc>
                <a:spcPct val="100000"/>
              </a:lnSpc>
              <a:buNone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思源黑体 CN Normal"/>
                <a:cs typeface="+mn-cs"/>
              </a:defRPr>
            </a:pPr>
            <a:r>
              <a:rPr lang="zh-CN" sz="1800" b="1" i="0" u="none" strike="noStrike">
                <a:ln w="0"/>
                <a:solidFill>
                  <a:srgbClr val="2972F4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Claude 3 发布，</a:t>
            </a:r>
            <a:endParaRPr lang="zh-CN" sz="1800" b="1" i="0" u="none" strike="noStrike">
              <a:ln w="0"/>
              <a:solidFill>
                <a:srgbClr val="2972F4">
                  <a:alpha val="100000"/>
                </a:srgbClr>
              </a:solidFill>
              <a:effectLst/>
              <a:latin typeface="TencentSans W3"/>
              <a:ea typeface="TencentSans W3"/>
              <a:cs typeface="思源黑体 CN Bold"/>
              <a:sym typeface="思源黑体 CN Normal"/>
            </a:endParaRPr>
          </a:p>
          <a:p>
            <a:pPr marL="0" lvl="0" indent="0" algn="ctr" defTabSz="914400">
              <a:lnSpc>
                <a:spcPct val="100000"/>
              </a:lnSpc>
              <a:buNone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思源黑体 CN Normal"/>
                <a:cs typeface="+mn-cs"/>
              </a:defRPr>
            </a:pPr>
            <a:r>
              <a:rPr lang="zh-CN" sz="1800" b="1" i="0" u="none" strike="noStrike">
                <a:ln w="0"/>
                <a:solidFill>
                  <a:srgbClr val="2972F4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长上下文 + 代码理解能力突破</a:t>
            </a:r>
            <a:endParaRPr lang="zh-CN" sz="1800" b="1" i="0" u="none" strike="noStrike">
              <a:ln w="0"/>
              <a:solidFill>
                <a:srgbClr val="2972F4">
                  <a:alpha val="100000"/>
                </a:srgbClr>
              </a:solidFill>
              <a:effectLst/>
              <a:latin typeface="TencentSans W3"/>
              <a:ea typeface="TencentSans W3"/>
              <a:cs typeface="思源黑体 CN Bold"/>
              <a:sym typeface="思源黑体 CN Normal"/>
            </a:endParaRPr>
          </a:p>
        </p:txBody>
      </p:sp>
      <p:sp>
        <p:nvSpPr>
          <p:cNvPr id="210" name="TextBox 50"/>
          <p:cNvSpPr txBox="1"/>
          <p:nvPr/>
        </p:nvSpPr>
        <p:spPr>
          <a:xfrm>
            <a:off x="4335927" y="2983362"/>
            <a:ext cx="6067425" cy="1047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defTabSz="914400">
              <a:lnSpc>
                <a:spcPct val="100000"/>
              </a:lnSpc>
              <a:buNone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思源黑体 CN Normal"/>
                <a:cs typeface="+mn-cs"/>
              </a:defRPr>
            </a:pPr>
            <a:r>
              <a:rPr lang="zh-CN" sz="2400" b="1" i="0" u="none" strike="noStrike">
                <a:ln w="0"/>
                <a:solidFill>
                  <a:srgbClr val="2972F4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2025.02/03</a:t>
            </a:r>
            <a:endParaRPr>
              <a:latin typeface="TencentSans W3"/>
              <a:ea typeface="TencentSans W3"/>
              <a:cs typeface="+mn-cs"/>
            </a:endParaRPr>
          </a:p>
          <a:p>
            <a:pPr marL="0" lvl="0" indent="0" algn="ctr" defTabSz="914400">
              <a:lnSpc>
                <a:spcPct val="100000"/>
              </a:lnSpc>
              <a:buNone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思源黑体 CN Normal"/>
                <a:cs typeface="+mn-cs"/>
              </a:defRPr>
            </a:pPr>
            <a:r>
              <a:rPr lang="zh-CN" sz="1800" b="1" i="0" u="none" strike="noStrike">
                <a:ln w="0"/>
                <a:solidFill>
                  <a:srgbClr val="2972F4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Vibe Coding，创意先行，优化后置</a:t>
            </a:r>
            <a:endParaRPr lang="zh-CN" sz="1800" b="1" i="0" u="none" strike="noStrike">
              <a:ln w="0"/>
              <a:solidFill>
                <a:srgbClr val="2972F4">
                  <a:alpha val="100000"/>
                </a:srgbClr>
              </a:solidFill>
              <a:effectLst/>
              <a:latin typeface="TencentSans W3"/>
              <a:ea typeface="TencentSans W3"/>
              <a:cs typeface="思源黑体 CN Bold"/>
              <a:sym typeface="思源黑体 CN Normal"/>
            </a:endParaRPr>
          </a:p>
          <a:p>
            <a:pPr marL="0" lvl="0" indent="0" algn="ctr" defTabSz="914400">
              <a:lnSpc>
                <a:spcPct val="100000"/>
              </a:lnSpc>
              <a:buNone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思源黑体 CN Normal"/>
                <a:cs typeface="+mn-cs"/>
              </a:defRPr>
            </a:pPr>
            <a:r>
              <a:rPr lang="zh-CN" sz="1800" b="1" i="0" u="none" strike="noStrike">
                <a:ln w="0"/>
                <a:solidFill>
                  <a:srgbClr val="2972F4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 Manus，通用智能体平台</a:t>
            </a:r>
            <a:endParaRPr lang="zh-CN" sz="1800" b="1" i="0" u="none" strike="noStrike">
              <a:ln w="0"/>
              <a:solidFill>
                <a:srgbClr val="2972F4">
                  <a:alpha val="100000"/>
                </a:srgbClr>
              </a:solidFill>
              <a:effectLst/>
              <a:latin typeface="TencentSans W3"/>
              <a:ea typeface="TencentSans W3"/>
              <a:cs typeface="思源黑体 CN Bold"/>
              <a:sym typeface="思源黑体 CN Normal"/>
            </a:endParaRPr>
          </a:p>
        </p:txBody>
      </p:sp>
      <p:sp>
        <p:nvSpPr>
          <p:cNvPr id="211" name="TextBox 50"/>
          <p:cNvSpPr txBox="1"/>
          <p:nvPr/>
        </p:nvSpPr>
        <p:spPr>
          <a:xfrm>
            <a:off x="8477736" y="2126548"/>
            <a:ext cx="5219700" cy="104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0" indent="0" algn="ctr" defTabSz="914400">
              <a:lnSpc>
                <a:spcPct val="100000"/>
              </a:lnSpc>
              <a:buClrTx/>
              <a:buSzTx/>
              <a:buFontTx/>
              <a:buNone/>
              <a:defRPr sz="1800" b="1" i="0" u="none" strike="noStrike" spc="0" baseline="0">
                <a:ln>
                  <a:noFill/>
                </a:ln>
                <a:solidFill>
                  <a:schemeClr val="tx1">
                    <a:alpha val="100000"/>
                  </a:schemeClr>
                </a:solidFill>
                <a:effectLst/>
                <a:latin typeface="Calibri" panose="020F0502020204030204"/>
                <a:ea typeface="思源黑体 CN Normal"/>
                <a:cs typeface="+mn-cs"/>
              </a:defRPr>
            </a:pPr>
            <a:r>
              <a:rPr lang="zh-CN" sz="2400" b="1" i="0" u="none" strike="noStrike">
                <a:ln w="0"/>
                <a:solidFill>
                  <a:srgbClr val="9A38D7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2025.08/09</a:t>
            </a:r>
            <a:endParaRPr>
              <a:latin typeface="TencentSans W3"/>
              <a:ea typeface="TencentSans W3"/>
              <a:cs typeface="+mn-cs"/>
            </a:endParaRPr>
          </a:p>
          <a:p>
            <a:pPr marL="0" lvl="0" indent="0" algn="ctr" defTabSz="914400">
              <a:lnSpc>
                <a:spcPct val="100000"/>
              </a:lnSpc>
              <a:buClrTx/>
              <a:buSzTx/>
              <a:buFontTx/>
              <a:buNone/>
              <a:defRPr sz="1800" b="1" i="0" u="none" strike="noStrike" spc="0" baseline="0">
                <a:ln>
                  <a:noFill/>
                </a:ln>
                <a:solidFill>
                  <a:schemeClr val="tx1">
                    <a:alpha val="100000"/>
                  </a:schemeClr>
                </a:solidFill>
                <a:effectLst/>
                <a:latin typeface="Calibri" panose="020F0502020204030204"/>
                <a:ea typeface="思源黑体 CN Normal"/>
                <a:cs typeface="+mn-cs"/>
              </a:defRPr>
            </a:pPr>
            <a:r>
              <a:rPr lang="en-US" sz="1800" b="1" i="0" u="none" strike="noStrike">
                <a:ln w="0"/>
                <a:solidFill>
                  <a:srgbClr val="9A38D7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8 月 </a:t>
            </a:r>
            <a:r>
              <a:rPr lang="zh-CN" sz="1800" b="1" i="0" u="none" strike="noStrike">
                <a:ln w="0"/>
                <a:solidFill>
                  <a:srgbClr val="9A38D7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GPT-5 + Claude 4 发布，双雄争霸，</a:t>
            </a:r>
            <a:endParaRPr>
              <a:latin typeface="TencentSans W3"/>
              <a:ea typeface="TencentSans W3"/>
              <a:cs typeface="+mn-cs"/>
            </a:endParaRPr>
          </a:p>
          <a:p>
            <a:pPr marL="0" lvl="0" indent="0" algn="ctr" defTabSz="914400">
              <a:lnSpc>
                <a:spcPct val="100000"/>
              </a:lnSpc>
              <a:buClrTx/>
              <a:buSzTx/>
              <a:buFontTx/>
              <a:buNone/>
              <a:defRPr sz="1800" b="1" i="0" u="none" strike="noStrike" spc="0" baseline="0">
                <a:ln>
                  <a:noFill/>
                </a:ln>
                <a:solidFill>
                  <a:schemeClr val="tx1">
                    <a:alpha val="100000"/>
                  </a:schemeClr>
                </a:solidFill>
                <a:effectLst/>
                <a:latin typeface="Calibri" panose="020F0502020204030204"/>
                <a:ea typeface="思源黑体 CN Normal"/>
                <a:cs typeface="+mn-cs"/>
              </a:defRPr>
            </a:pPr>
            <a:r>
              <a:rPr lang="en-US" sz="1800" b="1" i="0" u="none" strike="noStrike">
                <a:ln w="0"/>
                <a:solidFill>
                  <a:srgbClr val="9A38D7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9 月 CodeBuddy Code  发布</a:t>
            </a:r>
            <a:r>
              <a:rPr lang="zh-CN" sz="1800" b="1" i="0" u="none" strike="noStrike">
                <a:ln w="0"/>
                <a:solidFill>
                  <a:srgbClr val="9A38D7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，AI 编程能力再跃升</a:t>
            </a:r>
            <a:endParaRPr>
              <a:latin typeface="TencentSans W3"/>
              <a:ea typeface="TencentSans W3"/>
              <a:cs typeface="+mn-cs"/>
            </a:endParaRPr>
          </a:p>
        </p:txBody>
      </p:sp>
      <p:sp>
        <p:nvSpPr>
          <p:cNvPr id="212" name="TextBox 50"/>
          <p:cNvSpPr txBox="1"/>
          <p:nvPr/>
        </p:nvSpPr>
        <p:spPr>
          <a:xfrm>
            <a:off x="11349035" y="4962191"/>
            <a:ext cx="4658626" cy="1047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0" indent="0" algn="ctr" defTabSz="914400">
              <a:lnSpc>
                <a:spcPct val="100000"/>
              </a:lnSpc>
              <a:buNone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思源黑体 CN Normal"/>
                <a:cs typeface="+mn-cs"/>
              </a:defRPr>
            </a:pPr>
            <a:r>
              <a:rPr lang="zh-CN" sz="2400" b="1" i="0" u="none" strike="noStrike">
                <a:ln w="0"/>
                <a:solidFill>
                  <a:srgbClr val="2972F4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2025.11</a:t>
            </a:r>
            <a:endParaRPr>
              <a:latin typeface="TencentSans W3"/>
              <a:ea typeface="TencentSans W3"/>
              <a:cs typeface="+mn-cs"/>
            </a:endParaRPr>
          </a:p>
          <a:p>
            <a:pPr marL="0" lvl="0" indent="0" algn="ctr" defTabSz="914400">
              <a:lnSpc>
                <a:spcPct val="100000"/>
              </a:lnSpc>
              <a:buNone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思源黑体 CN Normal"/>
                <a:cs typeface="+mn-cs"/>
              </a:defRPr>
            </a:pPr>
            <a:r>
              <a:rPr lang="zh-CN" sz="1800" b="1" i="0" u="none" strike="noStrike">
                <a:ln w="0"/>
                <a:solidFill>
                  <a:srgbClr val="2972F4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Gemini 3 Pro + Nano Banana Pro发布</a:t>
            </a:r>
            <a:endParaRPr>
              <a:latin typeface="TencentSans W3"/>
              <a:ea typeface="TencentSans W3"/>
              <a:cs typeface="+mn-cs"/>
            </a:endParaRPr>
          </a:p>
          <a:p>
            <a:pPr marL="0" lvl="0" indent="0" algn="ctr" defTabSz="914400">
              <a:lnSpc>
                <a:spcPct val="100000"/>
              </a:lnSpc>
              <a:buNone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思源黑体 CN Normal"/>
                <a:cs typeface="+mn-cs"/>
              </a:defRPr>
            </a:pPr>
            <a:r>
              <a:rPr lang="zh-CN" sz="1800" b="1" i="0" u="none" strike="noStrike">
                <a:ln w="0"/>
                <a:solidFill>
                  <a:srgbClr val="2972F4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谷歌最智能模型，代码 + 生图最强</a:t>
            </a:r>
            <a:endParaRPr>
              <a:latin typeface="TencentSans W3"/>
              <a:ea typeface="TencentSans W3"/>
              <a:cs typeface="+mn-cs"/>
            </a:endParaRPr>
          </a:p>
        </p:txBody>
      </p:sp>
      <p:sp>
        <p:nvSpPr>
          <p:cNvPr id="213" name="TextBox 50"/>
          <p:cNvSpPr txBox="1"/>
          <p:nvPr/>
        </p:nvSpPr>
        <p:spPr>
          <a:xfrm>
            <a:off x="9144000" y="6800461"/>
            <a:ext cx="2667000" cy="104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0" indent="0" algn="ctr" defTabSz="914400">
              <a:lnSpc>
                <a:spcPct val="100000"/>
              </a:lnSpc>
              <a:buNone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思源黑体 CN Normal"/>
                <a:cs typeface="+mn-cs"/>
              </a:defRPr>
            </a:pPr>
            <a:r>
              <a:rPr lang="zh-CN" sz="2400" b="1" i="0" u="none" strike="noStrike">
                <a:ln w="0"/>
                <a:solidFill>
                  <a:srgbClr val="9A38D7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2025.07</a:t>
            </a:r>
            <a:endParaRPr>
              <a:solidFill>
                <a:schemeClr val="tx1">
                  <a:alpha val="100000"/>
                </a:schemeClr>
              </a:solidFill>
              <a:latin typeface="TencentSans W3"/>
              <a:ea typeface="TencentSans W3"/>
              <a:cs typeface="+mn-cs"/>
            </a:endParaRPr>
          </a:p>
          <a:p>
            <a:pPr marL="0" lvl="0" indent="0" algn="ctr" defTabSz="914400">
              <a:lnSpc>
                <a:spcPct val="100000"/>
              </a:lnSpc>
              <a:buNone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思源黑体 CN Normal"/>
                <a:cs typeface="+mn-cs"/>
              </a:defRPr>
            </a:pPr>
            <a:r>
              <a:rPr lang="zh-CN" sz="1800" b="1" i="0" u="none" strike="noStrike">
                <a:ln w="0"/>
                <a:solidFill>
                  <a:srgbClr val="9A38D7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CodeBuddy IDE 发布</a:t>
            </a:r>
            <a:endParaRPr lang="zh-CN" sz="1800" b="1" i="0" u="none" strike="noStrike">
              <a:ln w="0"/>
              <a:solidFill>
                <a:srgbClr val="9A38D7">
                  <a:alpha val="100000"/>
                </a:srgbClr>
              </a:solidFill>
              <a:effectLst/>
              <a:latin typeface="TencentSans W3"/>
              <a:ea typeface="TencentSans W3"/>
              <a:cs typeface="思源黑体 CN Bold"/>
              <a:sym typeface="思源黑体 CN Normal"/>
            </a:endParaRPr>
          </a:p>
          <a:p>
            <a:pPr marL="0" lvl="0" indent="0" algn="ctr" defTabSz="914400">
              <a:lnSpc>
                <a:spcPct val="100000"/>
              </a:lnSpc>
              <a:buNone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思源黑体 CN Normal"/>
                <a:cs typeface="+mn-cs"/>
              </a:defRPr>
            </a:pPr>
            <a:r>
              <a:rPr lang="zh-CN" sz="1800" b="1" i="0" u="none" strike="noStrike">
                <a:ln w="0"/>
                <a:solidFill>
                  <a:srgbClr val="9A38D7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全球首个全栈 AI 工程师</a:t>
            </a:r>
            <a:endParaRPr lang="zh-CN" sz="1800" b="1" i="0" u="none" strike="noStrike">
              <a:ln w="0"/>
              <a:solidFill>
                <a:srgbClr val="9A38D7">
                  <a:alpha val="100000"/>
                </a:srgbClr>
              </a:solidFill>
              <a:effectLst/>
              <a:latin typeface="TencentSans W3"/>
              <a:ea typeface="TencentSans W3"/>
              <a:cs typeface="思源黑体 CN Bold"/>
              <a:sym typeface="思源黑体 CN Normal"/>
            </a:endParaRPr>
          </a:p>
        </p:txBody>
      </p:sp>
      <p:sp>
        <p:nvSpPr>
          <p:cNvPr id="214" name="TextBox 50"/>
          <p:cNvSpPr txBox="1"/>
          <p:nvPr/>
        </p:nvSpPr>
        <p:spPr>
          <a:xfrm>
            <a:off x="5185568" y="8050099"/>
            <a:ext cx="3695700" cy="104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0" indent="0" algn="ctr" defTabSz="914400">
              <a:lnSpc>
                <a:spcPct val="100000"/>
              </a:lnSpc>
              <a:buNone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思源黑体 CN Normal"/>
                <a:cs typeface="+mn-cs"/>
              </a:defRPr>
            </a:pPr>
            <a:r>
              <a:rPr lang="zh-CN" sz="2400" b="1" i="0" u="none" strike="noStrike">
                <a:ln w="0"/>
                <a:solidFill>
                  <a:srgbClr val="2972F4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2025.01</a:t>
            </a:r>
            <a:endParaRPr>
              <a:latin typeface="TencentSans W3"/>
              <a:ea typeface="TencentSans W3"/>
              <a:cs typeface="+mn-cs"/>
            </a:endParaRPr>
          </a:p>
          <a:p>
            <a:pPr marL="0" lvl="0" indent="0" algn="ctr" defTabSz="914400">
              <a:lnSpc>
                <a:spcPct val="100000"/>
              </a:lnSpc>
              <a:buNone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思源黑体 CN Normal"/>
                <a:cs typeface="+mn-cs"/>
              </a:defRPr>
            </a:pPr>
            <a:r>
              <a:rPr lang="zh-CN" sz="1800" b="1" i="0" u="none" strike="noStrike">
                <a:ln w="0"/>
                <a:solidFill>
                  <a:srgbClr val="2972F4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DeepSeek R1 发布</a:t>
            </a:r>
            <a:endParaRPr lang="zh-CN" sz="1800" b="1" i="0" u="none" strike="noStrike">
              <a:ln w="0"/>
              <a:solidFill>
                <a:srgbClr val="2972F4">
                  <a:alpha val="100000"/>
                </a:srgbClr>
              </a:solidFill>
              <a:effectLst/>
              <a:latin typeface="TencentSans W3"/>
              <a:ea typeface="TencentSans W3"/>
              <a:cs typeface="思源黑体 CN Bold"/>
              <a:sym typeface="思源黑体 CN Normal"/>
            </a:endParaRPr>
          </a:p>
          <a:p>
            <a:pPr marL="0" lvl="0" indent="0" algn="ctr" defTabSz="914400">
              <a:lnSpc>
                <a:spcPct val="100000"/>
              </a:lnSpc>
              <a:buNone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思源黑体 CN Normal"/>
                <a:cs typeface="+mn-cs"/>
              </a:defRPr>
            </a:pPr>
            <a:r>
              <a:rPr lang="zh-CN" sz="1800" b="1" i="0" u="none" strike="noStrike">
                <a:ln w="0"/>
                <a:solidFill>
                  <a:srgbClr val="2972F4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国产开源推理模型，成本大幅降低</a:t>
            </a:r>
            <a:endParaRPr lang="zh-CN" sz="1800" b="1" i="0" u="none" strike="noStrike">
              <a:ln w="0"/>
              <a:solidFill>
                <a:srgbClr val="2972F4">
                  <a:alpha val="100000"/>
                </a:srgbClr>
              </a:solidFill>
              <a:effectLst/>
              <a:latin typeface="TencentSans W3"/>
              <a:ea typeface="TencentSans W3"/>
              <a:cs typeface="思源黑体 CN Bold"/>
              <a:sym typeface="思源黑体 CN Normal"/>
            </a:endParaRPr>
          </a:p>
        </p:txBody>
      </p:sp>
      <p:cxnSp>
        <p:nvCxnSpPr>
          <p:cNvPr id="215" name="直线连接符 6"/>
          <p:cNvCxnSpPr/>
          <p:nvPr/>
        </p:nvCxnSpPr>
        <p:spPr>
          <a:xfrm>
            <a:off x="2062001" y="6629944"/>
            <a:ext cx="0" cy="1304665"/>
          </a:xfrm>
          <a:prstGeom prst="line">
            <a:avLst/>
          </a:prstGeom>
          <a:ln w="25400">
            <a:solidFill>
              <a:schemeClr val="accent1">
                <a:alpha val="100000"/>
              </a:schemeClr>
            </a:solidFill>
            <a:prstDash val="sysDot"/>
            <a:headEnd type="stealth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线连接符 6"/>
          <p:cNvCxnSpPr/>
          <p:nvPr/>
        </p:nvCxnSpPr>
        <p:spPr>
          <a:xfrm>
            <a:off x="7369640" y="4323656"/>
            <a:ext cx="0" cy="2388040"/>
          </a:xfrm>
          <a:prstGeom prst="line">
            <a:avLst/>
          </a:prstGeom>
          <a:ln w="25400">
            <a:solidFill>
              <a:schemeClr val="accent1">
                <a:alpha val="100000"/>
              </a:schemeClr>
            </a:solidFill>
            <a:prstDash val="sysDot"/>
            <a:headEnd type="stealth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直线连接符 6"/>
          <p:cNvCxnSpPr/>
          <p:nvPr/>
        </p:nvCxnSpPr>
        <p:spPr>
          <a:xfrm>
            <a:off x="11087586" y="3205416"/>
            <a:ext cx="0" cy="2038846"/>
          </a:xfrm>
          <a:prstGeom prst="line">
            <a:avLst/>
          </a:prstGeom>
          <a:ln w="25400">
            <a:solidFill>
              <a:schemeClr val="accent1">
                <a:alpha val="100000"/>
              </a:schemeClr>
            </a:solidFill>
            <a:prstDash val="sysDot"/>
            <a:headEnd type="stealth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线连接符 6"/>
          <p:cNvCxnSpPr/>
          <p:nvPr/>
        </p:nvCxnSpPr>
        <p:spPr>
          <a:xfrm>
            <a:off x="7028181" y="6892096"/>
            <a:ext cx="0" cy="1038513"/>
          </a:xfrm>
          <a:prstGeom prst="line">
            <a:avLst/>
          </a:prstGeom>
          <a:ln w="25400">
            <a:solidFill>
              <a:schemeClr val="accent1">
                <a:alpha val="100000"/>
              </a:schemeClr>
            </a:solidFill>
            <a:prstDash val="sysDot"/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线连接符 6"/>
          <p:cNvCxnSpPr/>
          <p:nvPr/>
        </p:nvCxnSpPr>
        <p:spPr>
          <a:xfrm>
            <a:off x="10477500" y="5642081"/>
            <a:ext cx="0" cy="1038513"/>
          </a:xfrm>
          <a:prstGeom prst="line">
            <a:avLst/>
          </a:prstGeom>
          <a:ln w="25400">
            <a:solidFill>
              <a:schemeClr val="accent1">
                <a:alpha val="100000"/>
              </a:schemeClr>
            </a:solidFill>
            <a:prstDash val="sysDot"/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线连接符 6"/>
          <p:cNvCxnSpPr/>
          <p:nvPr/>
        </p:nvCxnSpPr>
        <p:spPr>
          <a:xfrm>
            <a:off x="13463249" y="4120308"/>
            <a:ext cx="0" cy="825781"/>
          </a:xfrm>
          <a:prstGeom prst="line">
            <a:avLst/>
          </a:prstGeom>
          <a:ln w="25400">
            <a:solidFill>
              <a:schemeClr val="accent1">
                <a:alpha val="100000"/>
              </a:schemeClr>
            </a:solidFill>
            <a:prstDash val="sysDot"/>
            <a:headEnd type="none" w="med" len="med"/>
            <a:tailEnd type="stealth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1" name="椭圆 623"/>
          <p:cNvSpPr/>
          <p:nvPr/>
        </p:nvSpPr>
        <p:spPr>
          <a:xfrm>
            <a:off x="275157" y="7961956"/>
            <a:ext cx="381616" cy="381616"/>
          </a:xfrm>
          <a:prstGeom prst="ellipse">
            <a:avLst/>
          </a:prstGeom>
          <a:solidFill>
            <a:srgbClr val="4268F1">
              <a:alpha val="100000"/>
            </a:srgbClr>
          </a:solidFill>
          <a:ln w="12700">
            <a:solidFill>
              <a:srgbClr val="4268F1">
                <a:alpha val="10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914400">
              <a:lnSpc>
                <a:spcPct val="100000"/>
              </a:lnSpc>
              <a:buClrTx/>
              <a:buSzTx/>
              <a:buFontTx/>
              <a:buNone/>
              <a:defRPr sz="1800">
                <a:solidFill>
                  <a:schemeClr val="lt1">
                    <a:alpha val="100000"/>
                  </a:schemeClr>
                </a:solidFill>
                <a:latin typeface="思源黑体 CN Normal"/>
                <a:ea typeface="思源黑体 CN Normal"/>
                <a:cs typeface="+mn-cs"/>
              </a:defRPr>
            </a:pPr>
            <a:endParaRPr lang="zh-CN" sz="2700" b="0" i="0" u="none" strike="noStrike">
              <a:ln>
                <a:noFill/>
              </a:ln>
              <a:solidFill>
                <a:srgbClr val="FFFFFF">
                  <a:alpha val="100000"/>
                </a:srgbClr>
              </a:solidFill>
              <a:effectLst/>
              <a:latin typeface="TencentSans W3"/>
              <a:ea typeface="TencentSans W3"/>
              <a:cs typeface="+mn-cs"/>
            </a:endParaRPr>
          </a:p>
        </p:txBody>
      </p:sp>
      <p:sp>
        <p:nvSpPr>
          <p:cNvPr id="222" name="TextBox 50"/>
          <p:cNvSpPr txBox="1"/>
          <p:nvPr/>
        </p:nvSpPr>
        <p:spPr>
          <a:xfrm>
            <a:off x="12253814" y="1084004"/>
            <a:ext cx="4924425" cy="1238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defTabSz="914400">
              <a:lnSpc>
                <a:spcPct val="100000"/>
              </a:lnSpc>
              <a:buClrTx/>
              <a:buSzTx/>
              <a:buFontTx/>
              <a:buNone/>
              <a:defRPr sz="1800" b="1" i="0" u="none" strike="noStrike" spc="0" baseline="0">
                <a:ln>
                  <a:noFill/>
                </a:ln>
                <a:solidFill>
                  <a:schemeClr val="tx1">
                    <a:alpha val="100000"/>
                  </a:schemeClr>
                </a:solidFill>
                <a:effectLst/>
                <a:latin typeface="Calibri" panose="020F0502020204030204"/>
                <a:ea typeface="思源黑体 CN Normal"/>
                <a:cs typeface="+mn-cs"/>
              </a:defRPr>
            </a:pPr>
            <a:r>
              <a:rPr lang="zh-CN" sz="2400" b="1" i="0" u="none" strike="noStrike" dirty="0">
                <a:ln w="0"/>
                <a:solidFill>
                  <a:srgbClr val="2972F4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2026.1</a:t>
            </a:r>
            <a:endParaRPr dirty="0"/>
          </a:p>
          <a:p>
            <a:pPr marL="0" lvl="0" indent="0" algn="ctr" defTabSz="914400">
              <a:lnSpc>
                <a:spcPct val="100000"/>
              </a:lnSpc>
              <a:buClrTx/>
              <a:buSzTx/>
              <a:buFontTx/>
              <a:buNone/>
              <a:defRPr sz="1800" b="1" i="0" u="none" strike="noStrike" spc="0" baseline="0">
                <a:ln>
                  <a:noFill/>
                </a:ln>
                <a:solidFill>
                  <a:schemeClr val="tx1">
                    <a:alpha val="100000"/>
                  </a:schemeClr>
                </a:solidFill>
                <a:effectLst/>
                <a:latin typeface="Calibri" panose="020F0502020204030204"/>
                <a:ea typeface="思源黑体 CN Normal"/>
                <a:cs typeface="+mn-cs"/>
              </a:defRPr>
            </a:pPr>
            <a:r>
              <a:rPr lang="en-US" sz="2400" b="1" i="0" u="none" strike="noStrike" dirty="0">
                <a:ln w="0"/>
                <a:solidFill>
                  <a:srgbClr val="2972F4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Claude Code </a:t>
            </a:r>
            <a:r>
              <a:rPr lang="zh-CN" sz="2400" b="1" i="0" u="none" strike="noStrike" dirty="0">
                <a:ln w="0"/>
                <a:solidFill>
                  <a:srgbClr val="2972F4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推出</a:t>
            </a:r>
            <a:r>
              <a:rPr lang="en-US" sz="2400" b="1" i="0" u="none" strike="noStrike" dirty="0">
                <a:ln w="0"/>
                <a:solidFill>
                  <a:srgbClr val="2972F4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 </a:t>
            </a:r>
            <a:r>
              <a:rPr lang="en-US" sz="2400" b="1" i="0" u="none" strike="noStrike" dirty="0" err="1">
                <a:ln w="0"/>
                <a:solidFill>
                  <a:srgbClr val="2972F4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Cowork</a:t>
            </a:r>
            <a:endParaRPr dirty="0"/>
          </a:p>
          <a:p>
            <a:pPr marL="0" lvl="0" indent="0" algn="ctr" defTabSz="914400">
              <a:lnSpc>
                <a:spcPct val="100000"/>
              </a:lnSpc>
              <a:buClrTx/>
              <a:buSzTx/>
              <a:buFontTx/>
              <a:buNone/>
              <a:defRPr sz="1800" b="1" i="0" u="none" strike="noStrike" spc="0" baseline="0">
                <a:ln>
                  <a:noFill/>
                </a:ln>
                <a:solidFill>
                  <a:schemeClr val="tx1">
                    <a:alpha val="100000"/>
                  </a:schemeClr>
                </a:solidFill>
                <a:effectLst/>
                <a:latin typeface="Calibri" panose="020F0502020204030204"/>
                <a:ea typeface="思源黑体 CN Normal"/>
                <a:cs typeface="+mn-cs"/>
              </a:defRPr>
            </a:pPr>
            <a:r>
              <a:rPr lang="zh-CN" sz="2400" b="1" i="0" u="none" strike="noStrike" dirty="0">
                <a:ln w="0"/>
                <a:solidFill>
                  <a:srgbClr val="2972F4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开源</a:t>
            </a:r>
            <a:r>
              <a:rPr lang="en-US" sz="2400" b="1" i="0" u="none" strike="noStrike" dirty="0" err="1">
                <a:ln w="0"/>
                <a:solidFill>
                  <a:srgbClr val="2972F4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Clawdbot</a:t>
            </a:r>
            <a:r>
              <a:rPr lang="en-US" sz="2400" b="1" i="0" u="none" strike="noStrike" dirty="0">
                <a:ln w="0"/>
                <a:solidFill>
                  <a:srgbClr val="2972F4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 </a:t>
            </a:r>
            <a:r>
              <a:rPr lang="zh-CN" sz="2400" b="1" i="0" u="none" strike="noStrike" dirty="0">
                <a:ln w="0"/>
                <a:solidFill>
                  <a:srgbClr val="2972F4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（</a:t>
            </a:r>
            <a:r>
              <a:rPr lang="en-US" sz="2400" b="1" i="0" u="none" strike="noStrike" dirty="0">
                <a:ln w="0"/>
                <a:solidFill>
                  <a:srgbClr val="2972F4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OpenClaw）</a:t>
            </a:r>
            <a:r>
              <a:rPr lang="zh-CN" sz="2400" b="1" i="0" u="none" strike="noStrike" dirty="0">
                <a:ln w="0"/>
                <a:solidFill>
                  <a:srgbClr val="2972F4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发布</a:t>
            </a:r>
            <a:endParaRPr dirty="0"/>
          </a:p>
        </p:txBody>
      </p:sp>
      <p:cxnSp>
        <p:nvCxnSpPr>
          <p:cNvPr id="223" name="直线连接符 6"/>
          <p:cNvCxnSpPr/>
          <p:nvPr/>
        </p:nvCxnSpPr>
        <p:spPr>
          <a:xfrm>
            <a:off x="14598239" y="2650908"/>
            <a:ext cx="0" cy="679083"/>
          </a:xfrm>
          <a:prstGeom prst="line">
            <a:avLst/>
          </a:prstGeom>
          <a:ln w="25400">
            <a:solidFill>
              <a:schemeClr val="accent1">
                <a:alpha val="100000"/>
              </a:schemeClr>
            </a:solidFill>
            <a:prstDash val="sysDot"/>
            <a:headEnd type="stealth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TextBox 50"/>
          <p:cNvSpPr txBox="1"/>
          <p:nvPr/>
        </p:nvSpPr>
        <p:spPr>
          <a:xfrm>
            <a:off x="7950395" y="4128773"/>
            <a:ext cx="2105025" cy="7810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0" indent="0" algn="ctr" defTabSz="914400">
              <a:lnSpc>
                <a:spcPct val="100000"/>
              </a:lnSpc>
              <a:buClrTx/>
              <a:buSzTx/>
              <a:buFontTx/>
              <a:buNone/>
              <a:defRPr sz="1800" b="1" i="0" u="none" strike="noStrike" spc="0" baseline="0">
                <a:ln>
                  <a:noFill/>
                </a:ln>
                <a:solidFill>
                  <a:schemeClr val="tx1">
                    <a:alpha val="100000"/>
                  </a:schemeClr>
                </a:solidFill>
                <a:effectLst/>
                <a:latin typeface="Calibri" panose="020F0502020204030204"/>
                <a:ea typeface="思源黑体 CN Normal"/>
                <a:cs typeface="+mn-cs"/>
              </a:defRPr>
            </a:pPr>
            <a:r>
              <a:rPr lang="zh-CN" sz="2400" b="1" i="0" u="none" strike="noStrike">
                <a:ln w="0"/>
                <a:solidFill>
                  <a:srgbClr val="9A38D7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2025.05</a:t>
            </a:r>
            <a:endParaRPr lang="zh-CN" sz="2400" b="1" i="0" u="none" strike="noStrike">
              <a:ln w="0"/>
              <a:solidFill>
                <a:srgbClr val="9A38D7">
                  <a:alpha val="100000"/>
                </a:srgbClr>
              </a:solidFill>
              <a:effectLst/>
              <a:latin typeface="TencentSans W3"/>
              <a:ea typeface="TencentSans W3"/>
              <a:cs typeface="思源黑体 CN Bold"/>
              <a:sym typeface="思源黑体 CN Normal"/>
            </a:endParaRPr>
          </a:p>
          <a:p>
            <a:pPr marL="0" lvl="0" indent="0" algn="ctr" defTabSz="914400">
              <a:lnSpc>
                <a:spcPct val="100000"/>
              </a:lnSpc>
              <a:buClrTx/>
              <a:buSzTx/>
              <a:buFontTx/>
              <a:buNone/>
              <a:defRPr sz="1800" b="1" i="0" u="none" strike="noStrike" spc="0" baseline="0">
                <a:ln>
                  <a:noFill/>
                </a:ln>
                <a:solidFill>
                  <a:schemeClr val="tx1">
                    <a:alpha val="100000"/>
                  </a:schemeClr>
                </a:solidFill>
                <a:effectLst/>
                <a:latin typeface="Calibri" panose="020F0502020204030204"/>
                <a:ea typeface="思源黑体 CN Normal"/>
                <a:cs typeface="+mn-cs"/>
              </a:defRPr>
            </a:pPr>
            <a:r>
              <a:rPr lang="en-US" sz="1800" b="1" i="0" u="none" strike="noStrike">
                <a:ln w="0"/>
                <a:solidFill>
                  <a:srgbClr val="9A38D7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Claude Code </a:t>
            </a:r>
            <a:r>
              <a:rPr lang="zh-CN" sz="1800" b="1" i="0" u="none" strike="noStrike">
                <a:ln w="0"/>
                <a:solidFill>
                  <a:srgbClr val="9A38D7">
                    <a:alpha val="100000"/>
                  </a:srgbClr>
                </a:solidFill>
                <a:effectLst/>
                <a:latin typeface="TencentSans W3"/>
                <a:ea typeface="TencentSans W3"/>
                <a:cs typeface="思源黑体 CN Bold"/>
                <a:sym typeface="思源黑体 CN Normal"/>
              </a:rPr>
              <a:t>发布</a:t>
            </a:r>
            <a:endParaRPr lang="zh-CN" sz="1800" b="1" i="0" u="none" strike="noStrike">
              <a:ln w="0"/>
              <a:solidFill>
                <a:srgbClr val="9A38D7">
                  <a:alpha val="100000"/>
                </a:srgbClr>
              </a:solidFill>
              <a:effectLst/>
              <a:latin typeface="TencentSans W3"/>
              <a:ea typeface="TencentSans W3"/>
              <a:cs typeface="思源黑体 CN Bold"/>
              <a:sym typeface="思源黑体 CN Normal"/>
            </a:endParaRPr>
          </a:p>
        </p:txBody>
      </p:sp>
      <p:cxnSp>
        <p:nvCxnSpPr>
          <p:cNvPr id="225" name="直线连接符 6"/>
          <p:cNvCxnSpPr/>
          <p:nvPr/>
        </p:nvCxnSpPr>
        <p:spPr>
          <a:xfrm>
            <a:off x="9002907" y="4939892"/>
            <a:ext cx="0" cy="1229991"/>
          </a:xfrm>
          <a:prstGeom prst="line">
            <a:avLst/>
          </a:prstGeom>
          <a:ln w="25400">
            <a:solidFill>
              <a:schemeClr val="accent1">
                <a:alpha val="100000"/>
              </a:schemeClr>
            </a:solidFill>
            <a:prstDash val="sysDot"/>
            <a:headEnd type="stealth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6" name="矩形 88"/>
          <p:cNvSpPr/>
          <p:nvPr/>
        </p:nvSpPr>
        <p:spPr>
          <a:xfrm>
            <a:off x="487793" y="457233"/>
            <a:ext cx="38764" cy="323669"/>
          </a:xfrm>
          <a:prstGeom prst="rect">
            <a:avLst/>
          </a:prstGeom>
          <a:solidFill>
            <a:srgbClr val="0052D9"/>
          </a:solidFill>
          <a:ln w="12700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</a:defRPr>
            </a:pPr>
            <a:endParaRPr lang="zh-CN" altLang="en-US" sz="1800" kern="1200">
              <a:solidFill>
                <a:srgbClr val="FFFFFF"/>
              </a:solidFill>
              <a:latin typeface="方正兰亭黑_GBK" panose="02000500000000000000" pitchFamily="2" charset="-122"/>
              <a:ea typeface="方正兰亭黑_GBK" panose="02000500000000000000" pitchFamily="2" charset="-122"/>
            </a:endParaRPr>
          </a:p>
        </p:txBody>
      </p:sp>
      <p:sp>
        <p:nvSpPr>
          <p:cNvPr id="227" name="文本框 69"/>
          <p:cNvSpPr txBox="1"/>
          <p:nvPr/>
        </p:nvSpPr>
        <p:spPr>
          <a:xfrm>
            <a:off x="819644" y="307442"/>
            <a:ext cx="14992350" cy="5524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0" lvl="0" indent="0" algn="l" defTabSz="457200">
              <a:lnSpc>
                <a:spcPct val="10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en-US" altLang="zh-CN" sz="3600" b="1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AI</a:t>
            </a:r>
            <a:r>
              <a:rPr lang="zh-CN" altLang="en-US" sz="3600" b="1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 </a:t>
            </a:r>
            <a:r>
              <a:rPr lang="en-US" altLang="zh-CN" sz="3600" b="1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Agent</a:t>
            </a:r>
            <a:r>
              <a:rPr lang="zh-CN" altLang="en-US" sz="3600" b="1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 </a:t>
            </a:r>
            <a:r>
              <a:rPr lang="zh-CN" sz="3600" b="1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行业技术演进时间线大背景</a:t>
            </a:r>
            <a:endParaRPr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2895600" y="5839656"/>
            <a:ext cx="6109173" cy="3608935"/>
          </a:xfrm>
          <a:prstGeom prst="roundRect">
            <a:avLst>
              <a:gd name="adj" fmla="val 6037"/>
            </a:avLst>
          </a:prstGeom>
          <a:solidFill>
            <a:srgbClr val="3B7BD6"/>
          </a:solidFill>
          <a:ln w="12700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anchor="ctr"/>
          <a:lstStyle/>
          <a:p>
            <a:pPr marL="0" lvl="0" indent="0" algn="ctr" defTabSz="608965">
              <a:lnSpc>
                <a:spcPct val="13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endParaRPr dirty="0"/>
          </a:p>
        </p:txBody>
      </p:sp>
      <p:sp>
        <p:nvSpPr>
          <p:cNvPr id="243" name="矩形 88"/>
          <p:cNvSpPr/>
          <p:nvPr/>
        </p:nvSpPr>
        <p:spPr>
          <a:xfrm>
            <a:off x="487793" y="457233"/>
            <a:ext cx="38764" cy="323669"/>
          </a:xfrm>
          <a:prstGeom prst="rect">
            <a:avLst/>
          </a:prstGeom>
          <a:solidFill>
            <a:srgbClr val="0052D9"/>
          </a:solidFill>
          <a:ln w="12700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</a:defRPr>
            </a:pPr>
            <a:endParaRPr lang="zh-CN" altLang="en-US" sz="1800" kern="1200">
              <a:solidFill>
                <a:srgbClr val="FFFFFF"/>
              </a:solidFill>
              <a:latin typeface="方正兰亭黑_GBK" panose="02000500000000000000" pitchFamily="2" charset="-122"/>
              <a:ea typeface="方正兰亭黑_GBK" panose="02000500000000000000" pitchFamily="2" charset="-122"/>
            </a:endParaRPr>
          </a:p>
        </p:txBody>
      </p:sp>
      <p:sp>
        <p:nvSpPr>
          <p:cNvPr id="244" name="文本框 69"/>
          <p:cNvSpPr txBox="1"/>
          <p:nvPr/>
        </p:nvSpPr>
        <p:spPr>
          <a:xfrm>
            <a:off x="819644" y="307442"/>
            <a:ext cx="14992350" cy="5524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0" lvl="0" indent="0" algn="l" defTabSz="457200">
              <a:lnSpc>
                <a:spcPct val="10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en-US" sz="3600" b="1" i="0" u="none" strike="noStrike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CodeBuddy </a:t>
            </a:r>
            <a:r>
              <a:rPr lang="zh-CN" sz="3600" b="1" i="0" u="none" strike="noStrike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-&gt; WorkBuddy，</a:t>
            </a:r>
            <a:r>
              <a:rPr lang="en-US" sz="3600" b="1" i="0" u="none" strike="noStrike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AI </a:t>
            </a:r>
            <a:r>
              <a:rPr lang="zh-CN" sz="3600" b="1" i="0" u="none" strike="noStrike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驱动的生产力跃迁</a:t>
            </a:r>
            <a:endParaRPr b="1"/>
          </a:p>
        </p:txBody>
      </p:sp>
      <p:sp>
        <p:nvSpPr>
          <p:cNvPr id="3" name="圆角矩形 2"/>
          <p:cNvSpPr/>
          <p:nvPr/>
        </p:nvSpPr>
        <p:spPr>
          <a:xfrm>
            <a:off x="2895601" y="2082665"/>
            <a:ext cx="6109173" cy="3608935"/>
          </a:xfrm>
          <a:prstGeom prst="roundRect">
            <a:avLst>
              <a:gd name="adj" fmla="val 6037"/>
            </a:avLst>
          </a:prstGeom>
          <a:solidFill>
            <a:srgbClr val="1B396B"/>
          </a:solidFill>
          <a:ln w="12700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anchor="ctr"/>
          <a:lstStyle/>
          <a:p>
            <a:pPr marL="0" lvl="0" indent="0" algn="ctr" defTabSz="608965">
              <a:lnSpc>
                <a:spcPct val="13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endParaRPr dirty="0"/>
          </a:p>
        </p:txBody>
      </p:sp>
      <p:sp>
        <p:nvSpPr>
          <p:cNvPr id="7" name="圆角矩形 6"/>
          <p:cNvSpPr/>
          <p:nvPr/>
        </p:nvSpPr>
        <p:spPr>
          <a:xfrm>
            <a:off x="9144001" y="2082665"/>
            <a:ext cx="6109173" cy="3608935"/>
          </a:xfrm>
          <a:prstGeom prst="roundRect">
            <a:avLst>
              <a:gd name="adj" fmla="val 6037"/>
            </a:avLst>
          </a:prstGeom>
          <a:solidFill>
            <a:srgbClr val="2E5E97"/>
          </a:solidFill>
          <a:ln w="12700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anchor="ctr"/>
          <a:lstStyle/>
          <a:p>
            <a:pPr marL="0" lvl="0" indent="0" algn="ctr" defTabSz="608965">
              <a:lnSpc>
                <a:spcPct val="13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endParaRPr dirty="0"/>
          </a:p>
        </p:txBody>
      </p:sp>
      <p:sp>
        <p:nvSpPr>
          <p:cNvPr id="8" name="圆角矩形 7"/>
          <p:cNvSpPr/>
          <p:nvPr/>
        </p:nvSpPr>
        <p:spPr>
          <a:xfrm>
            <a:off x="9144000" y="5839656"/>
            <a:ext cx="6109173" cy="3608935"/>
          </a:xfrm>
          <a:prstGeom prst="roundRect">
            <a:avLst>
              <a:gd name="adj" fmla="val 6037"/>
            </a:avLst>
          </a:prstGeom>
          <a:solidFill>
            <a:srgbClr val="4B90D9"/>
          </a:solidFill>
          <a:ln w="12700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anchor="ctr"/>
          <a:lstStyle/>
          <a:p>
            <a:pPr marL="0" lvl="0" indent="0" algn="ctr" defTabSz="608965">
              <a:lnSpc>
                <a:spcPct val="13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endParaRPr dirty="0"/>
          </a:p>
        </p:txBody>
      </p:sp>
      <p:sp>
        <p:nvSpPr>
          <p:cNvPr id="10" name="文本框 9"/>
          <p:cNvSpPr txBox="1"/>
          <p:nvPr/>
        </p:nvSpPr>
        <p:spPr>
          <a:xfrm>
            <a:off x="4731026" y="9725767"/>
            <a:ext cx="944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>
                <a:solidFill>
                  <a:srgbClr val="0052D9"/>
                </a:solidFill>
                <a:latin typeface="微软雅黑" panose="020B0503020204020204" charset="-122"/>
                <a:ea typeface="微软雅黑" panose="020B0503020204020204" charset="-122"/>
              </a:rPr>
              <a:t>底层共享</a:t>
            </a:r>
            <a:r>
              <a:rPr kumimoji="1" lang="en-US" altLang="zh-CN" b="1" dirty="0">
                <a:solidFill>
                  <a:srgbClr val="0052D9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kumimoji="1" lang="en-GB" altLang="zh-CN" b="1" dirty="0">
                <a:solidFill>
                  <a:srgbClr val="0052D9"/>
                </a:solidFill>
                <a:latin typeface="微软雅黑" panose="020B0503020204020204" charset="-122"/>
                <a:ea typeface="微软雅黑" panose="020B0503020204020204" charset="-122"/>
              </a:rPr>
              <a:t>Agent OS/Context/Memory </a:t>
            </a:r>
            <a:r>
              <a:rPr kumimoji="1" lang="zh-CN" altLang="en-US" b="1" dirty="0">
                <a:solidFill>
                  <a:srgbClr val="0052D9"/>
                </a:solidFill>
                <a:latin typeface="微软雅黑" panose="020B0503020204020204" charset="-122"/>
                <a:ea typeface="微软雅黑" panose="020B0503020204020204" charset="-122"/>
              </a:rPr>
              <a:t>能力，多种产品是同一套能力底座的场景投射</a:t>
            </a:r>
            <a:endParaRPr kumimoji="1" lang="zh-CN" altLang="en-US" b="1" dirty="0">
              <a:solidFill>
                <a:srgbClr val="0052D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962400" y="2361870"/>
            <a:ext cx="3829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CodeBuddy</a:t>
            </a:r>
            <a:r>
              <a:rPr kumimoji="1"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本地开发</a:t>
            </a:r>
            <a:endParaRPr kumimoji="1"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349948" y="2361870"/>
            <a:ext cx="3829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CodeBuddy</a:t>
            </a:r>
            <a:r>
              <a:rPr kumimoji="1"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云端任务</a:t>
            </a:r>
            <a:endParaRPr kumimoji="1"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62400" y="6118861"/>
            <a:ext cx="3829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WorkBuddy</a:t>
            </a:r>
            <a:r>
              <a:rPr kumimoji="1"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本地办公</a:t>
            </a:r>
            <a:endParaRPr kumimoji="1"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349948" y="6118861"/>
            <a:ext cx="3829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WorkBuddy</a:t>
            </a:r>
            <a:r>
              <a:rPr kumimoji="1"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云端泛生产力</a:t>
            </a:r>
            <a:endParaRPr kumimoji="1"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385890" y="3250796"/>
            <a:ext cx="5128592" cy="1425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GB" altLang="zh-CN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AI</a:t>
            </a:r>
            <a:r>
              <a:rPr kumimoji="1" lang="zh-CN" altLang="en-US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结对程序员：</a:t>
            </a:r>
            <a:r>
              <a:rPr kumimoji="1" lang="zh-CN" altLang="en-US" sz="2000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帮开发者智能生成代码、问题定位、生成测试用例，不用反复查文档</a:t>
            </a:r>
            <a:r>
              <a:rPr kumimoji="1" lang="en-US" altLang="zh-CN" sz="2000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/</a:t>
            </a:r>
            <a:r>
              <a:rPr kumimoji="1" lang="zh-CN" altLang="en-US" sz="2000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试错，提升开发效率</a:t>
            </a:r>
            <a:endParaRPr kumimoji="1" lang="zh-CN" altLang="en-US" sz="2000" dirty="0">
              <a:solidFill>
                <a:schemeClr val="bg1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634290" y="3148579"/>
            <a:ext cx="5128592" cy="18871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云端软件工厂：</a:t>
            </a:r>
            <a:r>
              <a:rPr kumimoji="1" lang="zh-CN" altLang="en-US" sz="2000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连接开发工作流，自动拆解复杂任务，自动完成开发工作、大规模安全扫描，不用人工熬夜盯进度，复杂工程</a:t>
            </a:r>
            <a:r>
              <a:rPr kumimoji="1" lang="en-US" altLang="zh-CN" sz="2000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"</a:t>
            </a:r>
            <a:r>
              <a:rPr kumimoji="1" lang="zh-CN" altLang="en-US" sz="2000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一键托管</a:t>
            </a:r>
            <a:r>
              <a:rPr kumimoji="1" lang="en-US" altLang="zh-CN" sz="2000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"</a:t>
            </a:r>
            <a:endParaRPr kumimoji="1" lang="zh-CN" altLang="en-US" sz="2000" dirty="0">
              <a:solidFill>
                <a:schemeClr val="bg1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385890" y="6995956"/>
            <a:ext cx="5320788" cy="1445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私人 </a:t>
            </a:r>
            <a:r>
              <a:rPr kumimoji="1" lang="en-GB" altLang="zh-CN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AI</a:t>
            </a:r>
            <a:r>
              <a:rPr kumimoji="1" lang="zh-CN" altLang="en-US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助理：</a:t>
            </a:r>
            <a:r>
              <a:rPr kumimoji="1" lang="zh-CN" altLang="en-US" sz="2000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帮用户批量处理</a:t>
            </a:r>
            <a:r>
              <a:rPr kumimoji="1" lang="en-GB" altLang="zh-CN" sz="2000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Excel</a:t>
            </a:r>
            <a:r>
              <a:rPr kumimoji="1" lang="zh-CN" altLang="en-US" sz="2000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、</a:t>
            </a:r>
            <a:r>
              <a:rPr kumimoji="1" lang="en-GB" altLang="zh-CN" sz="2000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PPT</a:t>
            </a:r>
            <a:r>
              <a:rPr kumimoji="1" lang="zh-CN" altLang="en-US" sz="2000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、</a:t>
            </a:r>
            <a:r>
              <a:rPr kumimoji="1" lang="en-GB" altLang="zh-CN" sz="2000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Word</a:t>
            </a:r>
            <a:r>
              <a:rPr kumimoji="1" lang="zh-CN" altLang="en-GB" sz="2000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、</a:t>
            </a:r>
            <a:r>
              <a:rPr kumimoji="1" lang="zh-CN" altLang="en-US" sz="2000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自动填报表、整理会议纪要，沉淀个人记忆，不用重复机械操作</a:t>
            </a:r>
            <a:endParaRPr kumimoji="1" lang="zh-CN" altLang="en-US" sz="2000" dirty="0">
              <a:solidFill>
                <a:schemeClr val="bg1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621078" y="6995956"/>
            <a:ext cx="5320788" cy="1445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云端 </a:t>
            </a:r>
            <a:r>
              <a:rPr kumimoji="1" lang="en-GB" altLang="zh-CN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AI</a:t>
            </a:r>
            <a:r>
              <a:rPr kumimoji="1" lang="zh-CN" altLang="en-US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工作站：</a:t>
            </a:r>
            <a:r>
              <a:rPr kumimoji="1" lang="zh-CN" altLang="en-US" sz="2000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随时随地开启工作任务，完成信息调研、数据分析、材料整理、原型设计、创意落地等效率工作</a:t>
            </a:r>
            <a:endParaRPr kumimoji="1" lang="zh-CN" altLang="en-US" sz="2000" dirty="0">
              <a:solidFill>
                <a:schemeClr val="bg1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198144" y="1455742"/>
            <a:ext cx="1696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本地</a:t>
            </a:r>
            <a:endParaRPr kumimoji="1" lang="zh-CN" altLang="en-US" sz="2400" b="1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1350446" y="1455091"/>
            <a:ext cx="16962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云端</a:t>
            </a:r>
            <a:endParaRPr kumimoji="1" lang="zh-CN" altLang="en-US" sz="2400" b="1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967967" y="2917636"/>
            <a:ext cx="6824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软件生产力</a:t>
            </a:r>
            <a:endParaRPr kumimoji="1" lang="zh-CN" altLang="en-US" sz="2400" b="1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967965" y="6859293"/>
            <a:ext cx="6824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泛生产力</a:t>
            </a:r>
            <a:endParaRPr kumimoji="1" lang="zh-CN" altLang="en-US" sz="2400" b="1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矩形 33"/>
          <p:cNvSpPr/>
          <p:nvPr/>
        </p:nvSpPr>
        <p:spPr>
          <a:xfrm>
            <a:off x="4218531" y="3885041"/>
            <a:ext cx="13395183" cy="694679"/>
          </a:xfrm>
          <a:prstGeom prst="rect">
            <a:avLst/>
          </a:prstGeom>
          <a:solidFill>
            <a:srgbClr val="F6F6F6">
              <a:alpha val="85882"/>
            </a:srgbClr>
          </a:solidFill>
          <a:ln w="9525">
            <a:solidFill>
              <a:srgbClr val="5C5C5C"/>
            </a:solidFill>
            <a:prstDash val="solid"/>
            <a:miter lim="800000"/>
          </a:ln>
        </p:spPr>
        <p:txBody>
          <a:bodyPr anchor="ctr"/>
          <a:lstStyle/>
          <a:p>
            <a:r>
              <a:rPr lang="zh-CN" altLang="en-US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     </a:t>
            </a:r>
            <a:r>
              <a:rPr lang="en-US" altLang="zh-CN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Agentic</a:t>
            </a:r>
            <a:r>
              <a:rPr lang="zh-CN" altLang="en-US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</a:t>
            </a:r>
            <a:r>
              <a:rPr lang="en-US" altLang="zh-CN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+</a:t>
            </a:r>
            <a:r>
              <a:rPr lang="zh-CN" altLang="en-US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云端沙箱 </a:t>
            </a:r>
            <a:r>
              <a:rPr lang="en-US" altLang="zh-CN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+</a:t>
            </a:r>
            <a:r>
              <a:rPr lang="zh-CN" altLang="en-US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连接器（文件系统） </a:t>
            </a:r>
            <a:r>
              <a:rPr lang="en-US" altLang="zh-CN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+</a:t>
            </a:r>
            <a:r>
              <a:rPr lang="zh-CN" altLang="en-US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</a:t>
            </a:r>
            <a:r>
              <a:rPr lang="en-US" altLang="zh-CN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Claw</a:t>
            </a:r>
            <a:r>
              <a:rPr lang="zh-CN" altLang="en-US" sz="2000" b="1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：</a:t>
            </a:r>
            <a:r>
              <a:rPr lang="zh-CN" altLang="en-US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云端泛办公场景，</a:t>
            </a:r>
            <a:r>
              <a:rPr lang="en-US" altLang="zh-CN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24</a:t>
            </a:r>
            <a:r>
              <a:rPr lang="zh-CN" altLang="en-US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小时客服、</a:t>
            </a:r>
            <a:r>
              <a:rPr lang="en-US" altLang="zh-CN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AI</a:t>
            </a:r>
            <a:r>
              <a:rPr lang="zh-CN" altLang="en-US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 数字员工 等</a:t>
            </a:r>
            <a:endParaRPr sz="20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195" name="矩形 33"/>
          <p:cNvSpPr/>
          <p:nvPr/>
        </p:nvSpPr>
        <p:spPr>
          <a:xfrm>
            <a:off x="4218533" y="2108776"/>
            <a:ext cx="13395182" cy="694679"/>
          </a:xfrm>
          <a:prstGeom prst="rect">
            <a:avLst/>
          </a:prstGeom>
          <a:solidFill>
            <a:srgbClr val="F6F6F6">
              <a:alpha val="86000"/>
            </a:srgbClr>
          </a:solidFill>
          <a:ln w="9525">
            <a:solidFill>
              <a:srgbClr val="5C5C5C"/>
            </a:solidFill>
            <a:prstDash val="solid"/>
            <a:miter lim="800000"/>
          </a:ln>
        </p:spPr>
        <p:txBody>
          <a:bodyPr anchor="ctr"/>
          <a:lstStyle/>
          <a:p>
            <a:r>
              <a:rPr lang="zh-CN" altLang="en-US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     </a:t>
            </a:r>
            <a:r>
              <a:rPr lang="en-US" altLang="zh-CN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Agentic</a:t>
            </a:r>
            <a:r>
              <a:rPr lang="zh-CN" altLang="en-US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</a:t>
            </a:r>
            <a:r>
              <a:rPr lang="en-US" altLang="zh-CN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+</a:t>
            </a:r>
            <a:r>
              <a:rPr lang="zh-CN" altLang="en-US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本地环境（本地文档） </a:t>
            </a:r>
            <a:r>
              <a:rPr lang="en-US" altLang="zh-CN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+</a:t>
            </a:r>
            <a:r>
              <a:rPr lang="zh-CN" altLang="en-US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</a:t>
            </a:r>
            <a:r>
              <a:rPr lang="en-US" altLang="zh-CN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Claw</a:t>
            </a:r>
            <a:r>
              <a:rPr lang="zh-CN" altLang="en-US" sz="2000" b="1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：</a:t>
            </a:r>
            <a:r>
              <a:rPr lang="en-US" altLang="zh-CN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AI</a:t>
            </a:r>
            <a:r>
              <a:rPr lang="zh-CN" altLang="en-US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 个人助手，整理文档、数据分析、决策支持、自动化流程等，可远程指挥 </a:t>
            </a:r>
            <a:endParaRPr sz="20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194" name="矩形 33"/>
          <p:cNvSpPr/>
          <p:nvPr/>
        </p:nvSpPr>
        <p:spPr>
          <a:xfrm>
            <a:off x="4218534" y="1211249"/>
            <a:ext cx="13395181" cy="694679"/>
          </a:xfrm>
          <a:prstGeom prst="rect">
            <a:avLst/>
          </a:prstGeom>
          <a:solidFill>
            <a:srgbClr val="F6F6F6">
              <a:alpha val="86000"/>
            </a:srgbClr>
          </a:solidFill>
          <a:ln w="9525">
            <a:solidFill>
              <a:srgbClr val="5C5C5C"/>
            </a:solidFill>
            <a:prstDash val="solid"/>
            <a:miter lim="800000"/>
          </a:ln>
        </p:spPr>
        <p:txBody>
          <a:bodyPr anchor="ctr"/>
          <a:lstStyle/>
          <a:p>
            <a:r>
              <a:rPr lang="zh-CN" altLang="en-US" sz="2000" b="1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      </a:t>
            </a:r>
            <a:r>
              <a:rPr lang="en-US" altLang="zh-CN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Agentic</a:t>
            </a:r>
            <a:r>
              <a:rPr lang="zh-CN" altLang="en-US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</a:t>
            </a:r>
            <a:r>
              <a:rPr lang="en-US" altLang="zh-CN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+</a:t>
            </a:r>
            <a:r>
              <a:rPr lang="zh-CN" altLang="en-US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本地环境（本地代码）</a:t>
            </a:r>
            <a:r>
              <a:rPr lang="zh-CN" altLang="en-US" sz="2000" b="1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：</a:t>
            </a:r>
            <a:r>
              <a:rPr lang="en-US" altLang="zh-CN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AI</a:t>
            </a:r>
            <a:r>
              <a:rPr lang="zh-CN" altLang="en-US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 </a:t>
            </a:r>
            <a:r>
              <a:rPr lang="en-US" altLang="zh-CN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CODING</a:t>
            </a:r>
            <a:r>
              <a:rPr lang="zh-CN" altLang="en-US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 场景，需求分析、架构规划、任务规划、代码生成、单元测试等</a:t>
            </a:r>
            <a:endParaRPr sz="20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243" name="矩形 88"/>
          <p:cNvSpPr/>
          <p:nvPr/>
        </p:nvSpPr>
        <p:spPr>
          <a:xfrm>
            <a:off x="487793" y="457233"/>
            <a:ext cx="38764" cy="323669"/>
          </a:xfrm>
          <a:prstGeom prst="rect">
            <a:avLst/>
          </a:prstGeom>
          <a:solidFill>
            <a:srgbClr val="0052D9"/>
          </a:solidFill>
          <a:ln w="12700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</a:defRPr>
            </a:pPr>
            <a:endParaRPr lang="zh-CN" altLang="en-US" sz="1800" kern="1200">
              <a:solidFill>
                <a:srgbClr val="FFFFFF"/>
              </a:solidFill>
              <a:latin typeface="方正兰亭黑_GBK" panose="02000500000000000000" pitchFamily="2" charset="-122"/>
              <a:ea typeface="方正兰亭黑_GBK" panose="02000500000000000000" pitchFamily="2" charset="-122"/>
            </a:endParaRPr>
          </a:p>
        </p:txBody>
      </p:sp>
      <p:sp>
        <p:nvSpPr>
          <p:cNvPr id="244" name="文本框 69"/>
          <p:cNvSpPr txBox="1"/>
          <p:nvPr/>
        </p:nvSpPr>
        <p:spPr>
          <a:xfrm>
            <a:off x="819644" y="307442"/>
            <a:ext cx="14992350" cy="5524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zh-CN" altLang="en-US" sz="3600" b="1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统一技术底座上的产品家族</a:t>
            </a:r>
            <a:endParaRPr b="1" dirty="0"/>
          </a:p>
        </p:txBody>
      </p:sp>
      <p:sp>
        <p:nvSpPr>
          <p:cNvPr id="3" name="矩形 33"/>
          <p:cNvSpPr/>
          <p:nvPr/>
        </p:nvSpPr>
        <p:spPr>
          <a:xfrm>
            <a:off x="1083150" y="4838793"/>
            <a:ext cx="9200539" cy="4213586"/>
          </a:xfrm>
          <a:prstGeom prst="rect">
            <a:avLst/>
          </a:prstGeom>
          <a:solidFill>
            <a:srgbClr val="E9E9E9">
              <a:alpha val="86000"/>
            </a:srgbClr>
          </a:solidFill>
          <a:ln w="9525">
            <a:solidFill>
              <a:srgbClr val="5C5C5C"/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endParaRPr sz="2700"/>
          </a:p>
        </p:txBody>
      </p:sp>
      <p:sp>
        <p:nvSpPr>
          <p:cNvPr id="6" name="矩形 34"/>
          <p:cNvSpPr/>
          <p:nvPr/>
        </p:nvSpPr>
        <p:spPr>
          <a:xfrm>
            <a:off x="1083150" y="4838793"/>
            <a:ext cx="9200539" cy="480390"/>
          </a:xfrm>
          <a:prstGeom prst="rect">
            <a:avLst/>
          </a:prstGeom>
          <a:solidFill>
            <a:srgbClr val="2741B1"/>
          </a:solidFill>
          <a:ln w="12700">
            <a:solidFill>
              <a:srgbClr val="2741B1"/>
            </a:solidFill>
          </a:ln>
        </p:spPr>
        <p:txBody>
          <a:bodyPr anchor="ctr"/>
          <a:lstStyle/>
          <a:p>
            <a:pPr lvl="0" algn="ctr"/>
            <a:r>
              <a:rPr lang="en-US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Agentic </a:t>
            </a:r>
            <a:r>
              <a:rPr lang="zh-CN" altLang="en-US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能力（技术底座）</a:t>
            </a:r>
            <a:endParaRPr sz="27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 34"/>
          <p:cNvSpPr/>
          <p:nvPr/>
        </p:nvSpPr>
        <p:spPr>
          <a:xfrm>
            <a:off x="10651221" y="4838793"/>
            <a:ext cx="3306633" cy="480390"/>
          </a:xfrm>
          <a:prstGeom prst="rect">
            <a:avLst/>
          </a:prstGeom>
          <a:solidFill>
            <a:srgbClr val="2741B1"/>
          </a:solidFill>
          <a:ln w="12700">
            <a:solidFill>
              <a:srgbClr val="2741B1"/>
            </a:solidFill>
          </a:ln>
        </p:spPr>
        <p:txBody>
          <a:bodyPr anchor="ctr"/>
          <a:lstStyle/>
          <a:p>
            <a:pPr lvl="0" algn="ctr"/>
            <a:r>
              <a:rPr lang="en-GB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连接器</a:t>
            </a:r>
            <a:endParaRPr lang="zh-CN" altLang="en-US" sz="27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083150" y="9186760"/>
            <a:ext cx="8047600" cy="608357"/>
          </a:xfrm>
          <a:prstGeom prst="roundRect">
            <a:avLst/>
          </a:prstGeom>
          <a:solidFill>
            <a:srgbClr val="0188FB">
              <a:alpha val="100000"/>
            </a:srgbClr>
          </a:solidFill>
          <a:ln w="12700">
            <a:noFill/>
            <a:prstDash val="solid"/>
            <a:miter lim="800000"/>
          </a:ln>
        </p:spPr>
        <p:txBody>
          <a:bodyPr vert="horz" anchor="ctr"/>
          <a:lstStyle/>
          <a:p>
            <a:pPr algn="ctr" defTabSz="913765">
              <a:lnSpc>
                <a:spcPct val="13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本地电脑 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（本地代码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&amp;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本地文档）</a:t>
            </a:r>
            <a:endParaRPr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-321583" y="6770282"/>
            <a:ext cx="16962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核心</a:t>
            </a:r>
            <a:endParaRPr kumimoji="1" lang="en-US" altLang="zh-CN" sz="2400" b="1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kumimoji="1" lang="zh-CN" altLang="en-US" sz="2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功能</a:t>
            </a:r>
            <a:endParaRPr kumimoji="1" lang="zh-CN" altLang="en-US" sz="2400" b="1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-338363" y="9136993"/>
            <a:ext cx="16962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运行</a:t>
            </a:r>
            <a:endParaRPr kumimoji="1" lang="en-US" altLang="zh-CN" sz="2000" b="1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kumimoji="1" lang="zh-CN" altLang="en-US" sz="20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环境</a:t>
            </a:r>
            <a:endParaRPr kumimoji="1" lang="zh-CN" altLang="en-US" sz="2000" b="1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9584418" y="9186758"/>
            <a:ext cx="8173495" cy="608357"/>
          </a:xfrm>
          <a:prstGeom prst="roundRect">
            <a:avLst/>
          </a:prstGeom>
          <a:solidFill>
            <a:srgbClr val="0188FB">
              <a:alpha val="100000"/>
            </a:srgbClr>
          </a:solidFill>
          <a:ln w="12700">
            <a:noFill/>
            <a:prstDash val="solid"/>
            <a:miter lim="800000"/>
          </a:ln>
        </p:spPr>
        <p:txBody>
          <a:bodyPr vert="horz" anchor="ctr"/>
          <a:lstStyle/>
          <a:p>
            <a:pPr algn="ctr" defTabSz="913765">
              <a:lnSpc>
                <a:spcPct val="13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云端沙箱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(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连接器 授权 代码仓库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&amp;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远程文件系统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)</a:t>
            </a:r>
            <a:endParaRPr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34"/>
          <p:cNvSpPr/>
          <p:nvPr/>
        </p:nvSpPr>
        <p:spPr>
          <a:xfrm>
            <a:off x="14325386" y="4838793"/>
            <a:ext cx="3306633" cy="480390"/>
          </a:xfrm>
          <a:prstGeom prst="rect">
            <a:avLst/>
          </a:prstGeom>
          <a:solidFill>
            <a:srgbClr val="2741B1"/>
          </a:solidFill>
          <a:ln w="12700">
            <a:solidFill>
              <a:srgbClr val="2741B1"/>
            </a:solidFill>
          </a:ln>
        </p:spPr>
        <p:txBody>
          <a:bodyPr anchor="ctr"/>
          <a:lstStyle/>
          <a:p>
            <a:pPr lvl="0" algn="ctr"/>
            <a:r>
              <a:rPr lang="en-GB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Claw</a:t>
            </a:r>
            <a:endParaRPr lang="zh-CN" altLang="en-US" sz="27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33"/>
          <p:cNvSpPr/>
          <p:nvPr/>
        </p:nvSpPr>
        <p:spPr>
          <a:xfrm>
            <a:off x="10651220" y="5319183"/>
            <a:ext cx="3306633" cy="3733196"/>
          </a:xfrm>
          <a:prstGeom prst="rect">
            <a:avLst/>
          </a:prstGeom>
          <a:solidFill>
            <a:srgbClr val="E9E9E9">
              <a:alpha val="86000"/>
            </a:srgbClr>
          </a:solidFill>
          <a:ln w="9525">
            <a:solidFill>
              <a:srgbClr val="5C5C5C"/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endParaRPr sz="2700"/>
          </a:p>
        </p:txBody>
      </p:sp>
      <p:sp>
        <p:nvSpPr>
          <p:cNvPr id="17" name="矩形 33"/>
          <p:cNvSpPr/>
          <p:nvPr/>
        </p:nvSpPr>
        <p:spPr>
          <a:xfrm>
            <a:off x="14325386" y="5319182"/>
            <a:ext cx="3306633" cy="3733196"/>
          </a:xfrm>
          <a:prstGeom prst="rect">
            <a:avLst/>
          </a:prstGeom>
          <a:solidFill>
            <a:srgbClr val="E9E9E9">
              <a:alpha val="86000"/>
            </a:srgbClr>
          </a:solidFill>
          <a:ln w="9525">
            <a:solidFill>
              <a:srgbClr val="5C5C5C"/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endParaRPr sz="2700"/>
          </a:p>
        </p:txBody>
      </p:sp>
      <p:grpSp>
        <p:nvGrpSpPr>
          <p:cNvPr id="20" name="组合 19"/>
          <p:cNvGrpSpPr/>
          <p:nvPr/>
        </p:nvGrpSpPr>
        <p:grpSpPr>
          <a:xfrm>
            <a:off x="1552390" y="5578254"/>
            <a:ext cx="8262058" cy="3261290"/>
            <a:chOff x="1809593" y="5454000"/>
            <a:chExt cx="15068609" cy="3558733"/>
          </a:xfrm>
        </p:grpSpPr>
        <p:sp>
          <p:nvSpPr>
            <p:cNvPr id="21" name="圆角矩形 82"/>
            <p:cNvSpPr/>
            <p:nvPr/>
          </p:nvSpPr>
          <p:spPr>
            <a:xfrm>
              <a:off x="1809593" y="5454000"/>
              <a:ext cx="4678454" cy="160704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0">
              <a:prstDash val="solid"/>
            </a:ln>
          </p:spPr>
          <p:txBody>
            <a:bodyPr vert="horz" wrap="square" anchor="t"/>
            <a:lstStyle>
              <a:lvl1pPr marL="0" lvl="0" indent="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1pPr>
              <a:lvl2pPr marL="457200" lvl="1" indent="1143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2pPr>
              <a:lvl3pPr marL="914400" lvl="2" indent="2286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3pPr>
              <a:lvl4pPr marL="1371600" lvl="3" indent="3429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4pPr>
              <a:lvl5pPr marL="1828800" lvl="4" indent="4572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5pPr>
              <a:lvl6pPr marL="2286000" lvl="5" indent="5715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6pPr>
              <a:lvl7pPr marL="2743200" lvl="6" indent="6858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7pPr>
              <a:lvl8pPr marL="3200400" lvl="7" indent="8001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8pPr>
              <a:lvl9pPr marL="3657600" lvl="8" indent="9144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1500"/>
                </a:spcBef>
              </a:pPr>
              <a:r>
                <a:rPr lang="zh-CN" altLang="en-US" sz="1600" dirty="0">
                  <a:solidFill>
                    <a:srgbClr val="000000">
                      <a:alpha val="100000"/>
                    </a:srgbClr>
                  </a:solidFill>
                  <a:latin typeface="腾讯体 W7"/>
                  <a:ea typeface="腾讯体 W7"/>
                </a:rPr>
                <a:t>上下文压缩引擎</a:t>
              </a:r>
              <a:endParaRPr sz="2400" dirty="0"/>
            </a:p>
          </p:txBody>
        </p:sp>
        <p:sp>
          <p:nvSpPr>
            <p:cNvPr id="22" name="文本框 44"/>
            <p:cNvSpPr txBox="1"/>
            <p:nvPr/>
          </p:nvSpPr>
          <p:spPr>
            <a:xfrm>
              <a:off x="2010993" y="6099685"/>
              <a:ext cx="4275651" cy="714375"/>
            </a:xfrm>
            <a:prstGeom prst="rect">
              <a:avLst/>
            </a:prstGeom>
            <a:solidFill>
              <a:srgbClr val="D9D9D9"/>
            </a:solidFill>
          </p:spPr>
          <p:txBody>
            <a:bodyPr/>
            <a:lstStyle/>
            <a:p>
              <a:pPr lvl="0" algn="ctr"/>
              <a:r>
                <a:rPr lang="en-US" sz="140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AI </a:t>
              </a:r>
              <a:r>
                <a:rPr lang="zh-CN" altLang="en-US" sz="140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驱动的智能摘要，</a:t>
              </a:r>
              <a:r>
                <a:rPr lang="en-US" sz="140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200K+</a:t>
              </a:r>
              <a:r>
                <a:rPr lang="zh-CN" altLang="en-US" sz="140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的上下文窗口，</a:t>
              </a:r>
              <a:r>
                <a:rPr lang="en-US" sz="140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PreCompact Hook </a:t>
              </a:r>
              <a:r>
                <a:rPr lang="zh-CN" altLang="en-US" sz="140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压缩前保留关键信息</a:t>
              </a:r>
              <a:endParaRPr sz="2400"/>
            </a:p>
          </p:txBody>
        </p:sp>
        <p:sp>
          <p:nvSpPr>
            <p:cNvPr id="24" name="圆角矩形 82"/>
            <p:cNvSpPr/>
            <p:nvPr/>
          </p:nvSpPr>
          <p:spPr>
            <a:xfrm>
              <a:off x="7004671" y="5454000"/>
              <a:ext cx="4678454" cy="160704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0">
              <a:prstDash val="solid"/>
            </a:ln>
          </p:spPr>
          <p:txBody>
            <a:bodyPr vert="horz" wrap="square" anchor="t"/>
            <a:lstStyle>
              <a:lvl1pPr marL="0" lvl="0" indent="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1pPr>
              <a:lvl2pPr marL="457200" lvl="1" indent="1143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2pPr>
              <a:lvl3pPr marL="914400" lvl="2" indent="2286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3pPr>
              <a:lvl4pPr marL="1371600" lvl="3" indent="3429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4pPr>
              <a:lvl5pPr marL="1828800" lvl="4" indent="4572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5pPr>
              <a:lvl6pPr marL="2286000" lvl="5" indent="5715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6pPr>
              <a:lvl7pPr marL="2743200" lvl="6" indent="6858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7pPr>
              <a:lvl8pPr marL="3200400" lvl="7" indent="8001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8pPr>
              <a:lvl9pPr marL="3657600" lvl="8" indent="9144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1500"/>
                </a:spcBef>
              </a:pPr>
              <a:r>
                <a:rPr lang="zh-CN" altLang="en-US" sz="1600" dirty="0">
                  <a:solidFill>
                    <a:srgbClr val="000000">
                      <a:alpha val="100000"/>
                    </a:srgbClr>
                  </a:solidFill>
                  <a:latin typeface="腾讯体 W7"/>
                  <a:ea typeface="腾讯体 W7"/>
                </a:rPr>
                <a:t>分层记忆系统</a:t>
              </a:r>
              <a:endParaRPr sz="2400" dirty="0"/>
            </a:p>
          </p:txBody>
        </p:sp>
        <p:sp>
          <p:nvSpPr>
            <p:cNvPr id="26" name="圆角矩形 82"/>
            <p:cNvSpPr/>
            <p:nvPr/>
          </p:nvSpPr>
          <p:spPr>
            <a:xfrm>
              <a:off x="12199748" y="5454000"/>
              <a:ext cx="4678454" cy="160704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0">
              <a:prstDash val="solid"/>
            </a:ln>
          </p:spPr>
          <p:txBody>
            <a:bodyPr vert="horz" wrap="square" anchor="t"/>
            <a:lstStyle>
              <a:lvl1pPr marL="0" lvl="0" indent="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1pPr>
              <a:lvl2pPr marL="457200" lvl="1" indent="1143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2pPr>
              <a:lvl3pPr marL="914400" lvl="2" indent="2286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3pPr>
              <a:lvl4pPr marL="1371600" lvl="3" indent="3429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4pPr>
              <a:lvl5pPr marL="1828800" lvl="4" indent="4572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5pPr>
              <a:lvl6pPr marL="2286000" lvl="5" indent="5715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6pPr>
              <a:lvl7pPr marL="2743200" lvl="6" indent="6858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7pPr>
              <a:lvl8pPr marL="3200400" lvl="7" indent="8001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8pPr>
              <a:lvl9pPr marL="3657600" lvl="8" indent="9144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1500"/>
                </a:spcBef>
              </a:pPr>
              <a:r>
                <a:rPr lang="en-US" sz="1600" dirty="0">
                  <a:solidFill>
                    <a:srgbClr val="000000">
                      <a:alpha val="100000"/>
                    </a:srgbClr>
                  </a:solidFill>
                  <a:latin typeface="腾讯体 W7"/>
                  <a:ea typeface="腾讯体 W7"/>
                </a:rPr>
                <a:t>Spec </a:t>
              </a:r>
              <a:r>
                <a:rPr lang="zh-CN" altLang="en-US" sz="1600" dirty="0">
                  <a:solidFill>
                    <a:srgbClr val="000000">
                      <a:alpha val="100000"/>
                    </a:srgbClr>
                  </a:solidFill>
                  <a:latin typeface="腾讯体 W7"/>
                  <a:ea typeface="腾讯体 W7"/>
                </a:rPr>
                <a:t>规约驱动</a:t>
              </a:r>
              <a:endParaRPr sz="2400" dirty="0"/>
            </a:p>
          </p:txBody>
        </p:sp>
        <p:sp>
          <p:nvSpPr>
            <p:cNvPr id="27" name="圆角矩形 82"/>
            <p:cNvSpPr/>
            <p:nvPr/>
          </p:nvSpPr>
          <p:spPr>
            <a:xfrm>
              <a:off x="1809593" y="7405687"/>
              <a:ext cx="4678454" cy="160704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0">
              <a:prstDash val="solid"/>
            </a:ln>
          </p:spPr>
          <p:txBody>
            <a:bodyPr vert="horz" wrap="square" anchor="t"/>
            <a:lstStyle>
              <a:lvl1pPr marL="0" lvl="0" indent="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1pPr>
              <a:lvl2pPr marL="457200" lvl="1" indent="1143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2pPr>
              <a:lvl3pPr marL="914400" lvl="2" indent="2286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3pPr>
              <a:lvl4pPr marL="1371600" lvl="3" indent="3429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4pPr>
              <a:lvl5pPr marL="1828800" lvl="4" indent="4572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5pPr>
              <a:lvl6pPr marL="2286000" lvl="5" indent="5715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6pPr>
              <a:lvl7pPr marL="2743200" lvl="6" indent="6858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7pPr>
              <a:lvl8pPr marL="3200400" lvl="7" indent="8001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8pPr>
              <a:lvl9pPr marL="3657600" lvl="8" indent="9144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1500"/>
                </a:spcBef>
              </a:pPr>
              <a:r>
                <a:rPr lang="en-US" sz="1600" dirty="0">
                  <a:solidFill>
                    <a:srgbClr val="000000">
                      <a:alpha val="100000"/>
                    </a:srgbClr>
                  </a:solidFill>
                  <a:latin typeface="腾讯体 W7"/>
                  <a:ea typeface="腾讯体 W7"/>
                </a:rPr>
                <a:t>Plan </a:t>
              </a:r>
              <a:r>
                <a:rPr lang="zh-CN" altLang="en-US" sz="1600" dirty="0">
                  <a:solidFill>
                    <a:srgbClr val="000000">
                      <a:alpha val="100000"/>
                    </a:srgbClr>
                  </a:solidFill>
                  <a:latin typeface="腾讯体 W7"/>
                  <a:ea typeface="腾讯体 W7"/>
                </a:rPr>
                <a:t>智能规划</a:t>
              </a:r>
              <a:endParaRPr sz="2400" dirty="0"/>
            </a:p>
          </p:txBody>
        </p:sp>
        <p:sp>
          <p:nvSpPr>
            <p:cNvPr id="28" name="圆角矩形 82"/>
            <p:cNvSpPr/>
            <p:nvPr/>
          </p:nvSpPr>
          <p:spPr>
            <a:xfrm>
              <a:off x="7004671" y="7405687"/>
              <a:ext cx="4678454" cy="160704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0">
              <a:prstDash val="solid"/>
            </a:ln>
          </p:spPr>
          <p:txBody>
            <a:bodyPr vert="horz" wrap="square" anchor="t"/>
            <a:lstStyle>
              <a:lvl1pPr marL="0" lvl="0" indent="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1pPr>
              <a:lvl2pPr marL="457200" lvl="1" indent="1143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2pPr>
              <a:lvl3pPr marL="914400" lvl="2" indent="2286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3pPr>
              <a:lvl4pPr marL="1371600" lvl="3" indent="3429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4pPr>
              <a:lvl5pPr marL="1828800" lvl="4" indent="4572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5pPr>
              <a:lvl6pPr marL="2286000" lvl="5" indent="5715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6pPr>
              <a:lvl7pPr marL="2743200" lvl="6" indent="6858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7pPr>
              <a:lvl8pPr marL="3200400" lvl="7" indent="8001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8pPr>
              <a:lvl9pPr marL="3657600" lvl="8" indent="9144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1500"/>
                </a:spcBef>
              </a:pPr>
              <a:r>
                <a:rPr lang="en-US" sz="1600" dirty="0">
                  <a:solidFill>
                    <a:srgbClr val="000000">
                      <a:alpha val="100000"/>
                    </a:srgbClr>
                  </a:solidFill>
                  <a:latin typeface="腾讯体 W7"/>
                  <a:ea typeface="腾讯体 W7"/>
                </a:rPr>
                <a:t>SubAgent &amp;</a:t>
              </a:r>
              <a:r>
                <a:rPr lang="zh-CN" altLang="en-US" sz="1600" dirty="0">
                  <a:solidFill>
                    <a:srgbClr val="000000">
                      <a:alpha val="100000"/>
                    </a:srgbClr>
                  </a:solidFill>
                  <a:latin typeface="腾讯体 W7"/>
                  <a:ea typeface="腾讯体 W7"/>
                </a:rPr>
                <a:t> </a:t>
              </a:r>
              <a:r>
                <a:rPr lang="en-US" sz="1600" dirty="0">
                  <a:solidFill>
                    <a:srgbClr val="000000">
                      <a:alpha val="100000"/>
                    </a:srgbClr>
                  </a:solidFill>
                  <a:latin typeface="腾讯体 W7"/>
                  <a:ea typeface="腾讯体 W7"/>
                </a:rPr>
                <a:t> Teams</a:t>
              </a:r>
              <a:endParaRPr sz="2400" dirty="0"/>
            </a:p>
          </p:txBody>
        </p:sp>
        <p:sp>
          <p:nvSpPr>
            <p:cNvPr id="29" name="圆角矩形 82"/>
            <p:cNvSpPr/>
            <p:nvPr/>
          </p:nvSpPr>
          <p:spPr>
            <a:xfrm>
              <a:off x="12199748" y="7405687"/>
              <a:ext cx="4678454" cy="160704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0">
              <a:prstDash val="solid"/>
            </a:ln>
          </p:spPr>
          <p:txBody>
            <a:bodyPr vert="horz" wrap="square" anchor="t"/>
            <a:lstStyle>
              <a:lvl1pPr marL="0" lvl="0" indent="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1pPr>
              <a:lvl2pPr marL="457200" lvl="1" indent="1143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2pPr>
              <a:lvl3pPr marL="914400" lvl="2" indent="2286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3pPr>
              <a:lvl4pPr marL="1371600" lvl="3" indent="3429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4pPr>
              <a:lvl5pPr marL="1828800" lvl="4" indent="4572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5pPr>
              <a:lvl6pPr marL="2286000" lvl="5" indent="5715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6pPr>
              <a:lvl7pPr marL="2743200" lvl="6" indent="6858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7pPr>
              <a:lvl8pPr marL="3200400" lvl="7" indent="8001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8pPr>
              <a:lvl9pPr marL="3657600" lvl="8" indent="9144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1500"/>
                </a:spcBef>
              </a:pPr>
              <a:r>
                <a:rPr lang="en-US" sz="1600" dirty="0">
                  <a:solidFill>
                    <a:srgbClr val="000000">
                      <a:alpha val="100000"/>
                    </a:srgbClr>
                  </a:solidFill>
                  <a:latin typeface="腾讯体 W7"/>
                  <a:ea typeface="腾讯体 W7"/>
                </a:rPr>
                <a:t>Hooks </a:t>
              </a:r>
              <a:r>
                <a:rPr lang="zh-CN" altLang="en-US" sz="1600" dirty="0">
                  <a:solidFill>
                    <a:srgbClr val="000000">
                      <a:alpha val="100000"/>
                    </a:srgbClr>
                  </a:solidFill>
                  <a:latin typeface="腾讯体 W7"/>
                  <a:ea typeface="腾讯体 W7"/>
                </a:rPr>
                <a:t>体系</a:t>
              </a:r>
              <a:endParaRPr sz="2400" dirty="0"/>
            </a:p>
          </p:txBody>
        </p:sp>
        <p:sp>
          <p:nvSpPr>
            <p:cNvPr id="30" name="文本框 44"/>
            <p:cNvSpPr txBox="1"/>
            <p:nvPr/>
          </p:nvSpPr>
          <p:spPr>
            <a:xfrm>
              <a:off x="7206071" y="6128260"/>
              <a:ext cx="4275651" cy="714375"/>
            </a:xfrm>
            <a:prstGeom prst="rect">
              <a:avLst/>
            </a:prstGeom>
            <a:solidFill>
              <a:srgbClr val="D9D9D9"/>
            </a:solidFill>
          </p:spPr>
          <p:txBody>
            <a:bodyPr/>
            <a:lstStyle/>
            <a:p>
              <a:pPr lvl="0" algn="ctr"/>
              <a:r>
                <a:rPr lang="zh-CN" altLang="en-US" sz="1400" dirty="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用户记忆</a:t>
              </a:r>
              <a:r>
                <a:rPr lang="en-US" sz="1400" dirty="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/</a:t>
              </a:r>
              <a:r>
                <a:rPr lang="zh-CN" altLang="en-US" sz="1400" dirty="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项目记忆</a:t>
              </a:r>
              <a:r>
                <a:rPr lang="en-US" sz="1400" dirty="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/</a:t>
              </a:r>
              <a:r>
                <a:rPr lang="zh-CN" altLang="en-US" sz="1400" dirty="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本地记忆，跨会话持久、智能记住用户偏好，越用越聪明</a:t>
              </a:r>
              <a:endParaRPr sz="2400" dirty="0"/>
            </a:p>
          </p:txBody>
        </p:sp>
        <p:sp>
          <p:nvSpPr>
            <p:cNvPr id="31" name="文本框 44"/>
            <p:cNvSpPr txBox="1"/>
            <p:nvPr/>
          </p:nvSpPr>
          <p:spPr>
            <a:xfrm>
              <a:off x="12401150" y="6128260"/>
              <a:ext cx="4275651" cy="714375"/>
            </a:xfrm>
            <a:prstGeom prst="rect">
              <a:avLst/>
            </a:prstGeom>
            <a:solidFill>
              <a:srgbClr val="D9D9D9"/>
            </a:solidFill>
          </p:spPr>
          <p:txBody>
            <a:bodyPr/>
            <a:lstStyle/>
            <a:p>
              <a:pPr lvl="0" algn="ctr"/>
              <a:r>
                <a:rPr lang="en-US" sz="1400" dirty="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Skills</a:t>
              </a:r>
              <a:r>
                <a:rPr lang="zh-CN" altLang="en-US" sz="1400" dirty="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、</a:t>
              </a:r>
              <a:r>
                <a:rPr lang="en-US" sz="1400" dirty="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MCP</a:t>
              </a:r>
              <a:r>
                <a:rPr lang="zh-CN" altLang="en-US" sz="1400" dirty="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、</a:t>
              </a:r>
              <a:r>
                <a:rPr lang="en-US" sz="1400" dirty="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SubAgent</a:t>
              </a:r>
              <a:r>
                <a:rPr lang="zh-CN" altLang="en-US" sz="1400" dirty="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、</a:t>
              </a:r>
              <a:r>
                <a:rPr lang="en-US" sz="1400" dirty="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Plugins </a:t>
              </a:r>
              <a:r>
                <a:rPr lang="zh-CN" altLang="en-US" sz="1400" dirty="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等机制全脸支持，内置</a:t>
              </a:r>
              <a:r>
                <a:rPr lang="en-US" sz="1400" dirty="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 Plugin </a:t>
              </a:r>
              <a:r>
                <a:rPr lang="en-US" sz="1400" dirty="0" err="1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市场</a:t>
              </a:r>
              <a:endParaRPr sz="2400" dirty="0"/>
            </a:p>
          </p:txBody>
        </p:sp>
        <p:sp>
          <p:nvSpPr>
            <p:cNvPr id="34" name="文本框 44"/>
            <p:cNvSpPr txBox="1"/>
            <p:nvPr/>
          </p:nvSpPr>
          <p:spPr>
            <a:xfrm>
              <a:off x="2010993" y="7997925"/>
              <a:ext cx="4275651" cy="714375"/>
            </a:xfrm>
            <a:prstGeom prst="rect">
              <a:avLst/>
            </a:prstGeom>
            <a:solidFill>
              <a:srgbClr val="D9D9D9"/>
            </a:solidFill>
          </p:spPr>
          <p:txBody>
            <a:bodyPr/>
            <a:lstStyle/>
            <a:p>
              <a:pPr lvl="0" algn="ctr"/>
              <a:r>
                <a:rPr lang="zh-CN" altLang="en-US" sz="1400" dirty="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内置智能规划引擎，完善任务的澄清、规划、审阅、执行、验收、优化全流程</a:t>
              </a:r>
              <a:endParaRPr sz="2400" dirty="0"/>
            </a:p>
          </p:txBody>
        </p:sp>
        <p:sp>
          <p:nvSpPr>
            <p:cNvPr id="46" name="文本框 44"/>
            <p:cNvSpPr txBox="1"/>
            <p:nvPr/>
          </p:nvSpPr>
          <p:spPr>
            <a:xfrm>
              <a:off x="7206071" y="7997925"/>
              <a:ext cx="4275651" cy="714375"/>
            </a:xfrm>
            <a:prstGeom prst="rect">
              <a:avLst/>
            </a:prstGeom>
            <a:solidFill>
              <a:srgbClr val="D9D9D9"/>
            </a:solidFill>
          </p:spPr>
          <p:txBody>
            <a:bodyPr/>
            <a:lstStyle/>
            <a:p>
              <a:pPr lvl="0" algn="ctr"/>
              <a:r>
                <a:rPr lang="zh-CN" altLang="en-US" sz="140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一个人即团队，复杂任务自动分解为多个</a:t>
              </a:r>
              <a:r>
                <a:rPr lang="en-US" sz="140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SubAgent </a:t>
              </a:r>
              <a:r>
                <a:rPr lang="zh-CN" altLang="en-US" sz="140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协作完成</a:t>
              </a:r>
              <a:endParaRPr sz="2400"/>
            </a:p>
          </p:txBody>
        </p:sp>
        <p:sp>
          <p:nvSpPr>
            <p:cNvPr id="47" name="文本框 44"/>
            <p:cNvSpPr txBox="1"/>
            <p:nvPr/>
          </p:nvSpPr>
          <p:spPr>
            <a:xfrm>
              <a:off x="12401150" y="7997925"/>
              <a:ext cx="4275651" cy="714375"/>
            </a:xfrm>
            <a:prstGeom prst="rect">
              <a:avLst/>
            </a:prstGeom>
            <a:solidFill>
              <a:srgbClr val="D9D9D9"/>
            </a:solidFill>
          </p:spPr>
          <p:txBody>
            <a:bodyPr/>
            <a:lstStyle/>
            <a:p>
              <a:pPr lvl="0" algn="ctr"/>
              <a:r>
                <a:rPr lang="en-US" sz="140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Agentic 9 </a:t>
              </a:r>
              <a:r>
                <a:rPr lang="zh-CN" altLang="en-US" sz="140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大生命周期事件全部支持，实现工具拦截</a:t>
              </a:r>
              <a:r>
                <a:rPr lang="en-US" sz="140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/</a:t>
              </a:r>
              <a:r>
                <a:rPr lang="zh-CN" altLang="en-US" sz="140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上下文注入</a:t>
              </a:r>
              <a:r>
                <a:rPr lang="en-US" sz="140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/</a:t>
              </a:r>
              <a:r>
                <a:rPr lang="zh-CN" altLang="en-US" sz="140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流控制</a:t>
              </a:r>
              <a:r>
                <a:rPr lang="en-US" sz="140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 </a:t>
              </a:r>
              <a:r>
                <a:rPr lang="zh-CN" altLang="en-US" sz="1400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等行为</a:t>
              </a:r>
              <a:endParaRPr sz="2400"/>
            </a:p>
          </p:txBody>
        </p:sp>
      </p:grpSp>
      <p:sp>
        <p:nvSpPr>
          <p:cNvPr id="49" name="圆角矩形 48"/>
          <p:cNvSpPr/>
          <p:nvPr/>
        </p:nvSpPr>
        <p:spPr>
          <a:xfrm>
            <a:off x="11028192" y="5625504"/>
            <a:ext cx="2552687" cy="689113"/>
          </a:xfrm>
          <a:prstGeom prst="roundRect">
            <a:avLst/>
          </a:prstGeom>
          <a:solidFill>
            <a:srgbClr val="4B90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GitHub</a:t>
            </a:r>
            <a:r>
              <a:rPr kumimoji="1" lang="zh-CN" altLang="en-US" b="1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 代码仓库</a:t>
            </a:r>
            <a:endParaRPr kumimoji="1" lang="zh-CN" altLang="en-US" b="1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11028191" y="6440840"/>
            <a:ext cx="2552687" cy="689113"/>
          </a:xfrm>
          <a:prstGeom prst="roundRect">
            <a:avLst/>
          </a:prstGeom>
          <a:solidFill>
            <a:srgbClr val="4B90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Figma</a:t>
            </a:r>
            <a:r>
              <a:rPr kumimoji="1" lang="zh-CN" altLang="en-US" b="1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 设计稿</a:t>
            </a:r>
            <a:endParaRPr kumimoji="1" lang="zh-CN" altLang="en-US" b="1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11028190" y="7256176"/>
            <a:ext cx="2552687" cy="689113"/>
          </a:xfrm>
          <a:prstGeom prst="roundRect">
            <a:avLst/>
          </a:prstGeom>
          <a:solidFill>
            <a:srgbClr val="4D9A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i="1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远程文件系统（规划）</a:t>
            </a:r>
            <a:endParaRPr kumimoji="1" lang="zh-CN" altLang="en-US" b="1" i="1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11028189" y="8071512"/>
            <a:ext cx="2552687" cy="689113"/>
          </a:xfrm>
          <a:prstGeom prst="roundRect">
            <a:avLst/>
          </a:prstGeom>
          <a:solidFill>
            <a:srgbClr val="4D9A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i="1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其他</a:t>
            </a:r>
            <a:r>
              <a:rPr kumimoji="1" lang="en-US" altLang="zh-CN" b="1" i="1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……</a:t>
            </a:r>
            <a:endParaRPr kumimoji="1" lang="zh-CN" altLang="en-US" b="1" i="1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14702358" y="5625504"/>
            <a:ext cx="2552687" cy="689113"/>
          </a:xfrm>
          <a:prstGeom prst="roundRect">
            <a:avLst/>
          </a:prstGeom>
          <a:solidFill>
            <a:srgbClr val="4B90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企业微信机器人</a:t>
            </a:r>
            <a:endParaRPr kumimoji="1" lang="zh-CN" altLang="en-US" b="1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54" name="圆角矩形 53"/>
          <p:cNvSpPr/>
          <p:nvPr/>
        </p:nvSpPr>
        <p:spPr>
          <a:xfrm>
            <a:off x="14702357" y="6439042"/>
            <a:ext cx="2552687" cy="689113"/>
          </a:xfrm>
          <a:prstGeom prst="roundRect">
            <a:avLst/>
          </a:prstGeom>
          <a:solidFill>
            <a:srgbClr val="4B90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钉钉机器人</a:t>
            </a:r>
            <a:endParaRPr kumimoji="1" lang="zh-CN" altLang="en-US" b="1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55" name="圆角矩形 54"/>
          <p:cNvSpPr/>
          <p:nvPr/>
        </p:nvSpPr>
        <p:spPr>
          <a:xfrm>
            <a:off x="14702357" y="7252580"/>
            <a:ext cx="2552687" cy="689113"/>
          </a:xfrm>
          <a:prstGeom prst="roundRect">
            <a:avLst/>
          </a:prstGeom>
          <a:solidFill>
            <a:srgbClr val="4B90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飞书机器人</a:t>
            </a:r>
            <a:endParaRPr kumimoji="1" lang="zh-CN" altLang="en-US" b="1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14702357" y="8066117"/>
            <a:ext cx="2552687" cy="689113"/>
          </a:xfrm>
          <a:prstGeom prst="roundRect">
            <a:avLst/>
          </a:prstGeom>
          <a:solidFill>
            <a:srgbClr val="4B90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QQ</a:t>
            </a:r>
            <a:r>
              <a:rPr kumimoji="1" lang="zh-CN" altLang="en-US" b="1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机器人</a:t>
            </a:r>
            <a:endParaRPr kumimoji="1" lang="zh-CN" altLang="en-US" b="1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10028229" y="7002432"/>
            <a:ext cx="887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solidFill>
                  <a:srgbClr val="0052D9"/>
                </a:solidFill>
              </a:rPr>
              <a:t>&amp;</a:t>
            </a:r>
            <a:endParaRPr kumimoji="1" lang="zh-CN" altLang="en-US" dirty="0">
              <a:solidFill>
                <a:srgbClr val="0052D9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13702393" y="6997485"/>
            <a:ext cx="887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dirty="0">
                <a:solidFill>
                  <a:srgbClr val="0052D9"/>
                </a:solidFill>
              </a:rPr>
              <a:t>&amp;</a:t>
            </a:r>
            <a:endParaRPr kumimoji="1" lang="zh-CN" altLang="en-US" dirty="0">
              <a:solidFill>
                <a:srgbClr val="0052D9"/>
              </a:solidFill>
            </a:endParaRPr>
          </a:p>
        </p:txBody>
      </p:sp>
      <p:sp>
        <p:nvSpPr>
          <p:cNvPr id="60" name="圆角矩形 59"/>
          <p:cNvSpPr/>
          <p:nvPr/>
        </p:nvSpPr>
        <p:spPr>
          <a:xfrm>
            <a:off x="1064847" y="1207883"/>
            <a:ext cx="3210554" cy="689113"/>
          </a:xfrm>
          <a:prstGeom prst="roundRect">
            <a:avLst/>
          </a:prstGeom>
          <a:solidFill>
            <a:srgbClr val="006EFF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CodeBuddy</a:t>
            </a:r>
            <a:r>
              <a:rPr kumimoji="1" lang="zh-CN" altLang="en-US" b="1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 插件</a:t>
            </a:r>
            <a:r>
              <a:rPr kumimoji="1" lang="en-US" altLang="zh-CN" b="1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/IDE/CLI</a:t>
            </a:r>
            <a:endParaRPr kumimoji="1" lang="zh-CN" altLang="en-US" b="1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1064847" y="2102124"/>
            <a:ext cx="3210554" cy="689113"/>
          </a:xfrm>
          <a:prstGeom prst="roundRect">
            <a:avLst/>
          </a:prstGeom>
          <a:solidFill>
            <a:srgbClr val="006EFF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WorkBuddy</a:t>
            </a:r>
            <a:endParaRPr kumimoji="1" lang="zh-CN" altLang="en-US" b="1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193" name="圆角矩形 192"/>
          <p:cNvSpPr/>
          <p:nvPr/>
        </p:nvSpPr>
        <p:spPr>
          <a:xfrm>
            <a:off x="1064847" y="2996365"/>
            <a:ext cx="3210554" cy="689113"/>
          </a:xfrm>
          <a:prstGeom prst="roundRect">
            <a:avLst/>
          </a:prstGeom>
          <a:solidFill>
            <a:srgbClr val="006EFF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Agents</a:t>
            </a:r>
            <a:r>
              <a:rPr kumimoji="1" lang="zh-CN" altLang="en-US" b="1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 （研发场景）</a:t>
            </a:r>
            <a:endParaRPr kumimoji="1" lang="zh-CN" altLang="en-US" b="1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196" name="圆角矩形 195"/>
          <p:cNvSpPr/>
          <p:nvPr/>
        </p:nvSpPr>
        <p:spPr>
          <a:xfrm>
            <a:off x="1064847" y="3890607"/>
            <a:ext cx="3210554" cy="689113"/>
          </a:xfrm>
          <a:prstGeom prst="roundRect">
            <a:avLst/>
          </a:prstGeom>
          <a:solidFill>
            <a:srgbClr val="006EFF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Agents</a:t>
            </a:r>
            <a:r>
              <a:rPr kumimoji="1" lang="zh-CN" altLang="en-US" b="1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 （泛办公场景）</a:t>
            </a:r>
            <a:endParaRPr kumimoji="1" lang="zh-CN" altLang="en-US" b="1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197" name="矩形 33"/>
          <p:cNvSpPr/>
          <p:nvPr/>
        </p:nvSpPr>
        <p:spPr>
          <a:xfrm>
            <a:off x="4218532" y="2990799"/>
            <a:ext cx="13395183" cy="694679"/>
          </a:xfrm>
          <a:prstGeom prst="rect">
            <a:avLst/>
          </a:prstGeom>
          <a:solidFill>
            <a:srgbClr val="F6F6F6">
              <a:alpha val="86000"/>
            </a:srgbClr>
          </a:solidFill>
          <a:ln w="9525">
            <a:solidFill>
              <a:srgbClr val="5C5C5C"/>
            </a:solidFill>
            <a:prstDash val="solid"/>
            <a:miter lim="800000"/>
          </a:ln>
        </p:spPr>
        <p:txBody>
          <a:bodyPr anchor="ctr"/>
          <a:lstStyle/>
          <a:p>
            <a:r>
              <a:rPr lang="zh-CN" altLang="en-US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     </a:t>
            </a:r>
            <a:r>
              <a:rPr lang="en-US" altLang="zh-CN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Agentic</a:t>
            </a:r>
            <a:r>
              <a:rPr lang="zh-CN" altLang="en-US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</a:t>
            </a:r>
            <a:r>
              <a:rPr lang="en-US" altLang="zh-CN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+</a:t>
            </a:r>
            <a:r>
              <a:rPr lang="zh-CN" altLang="en-US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云端沙箱 </a:t>
            </a:r>
            <a:r>
              <a:rPr lang="en-US" altLang="zh-CN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+</a:t>
            </a:r>
            <a:r>
              <a:rPr lang="zh-CN" altLang="en-US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连接器（代码仓库） </a:t>
            </a:r>
            <a:r>
              <a:rPr lang="en-US" altLang="zh-CN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+</a:t>
            </a:r>
            <a:r>
              <a:rPr lang="zh-CN" altLang="en-US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</a:t>
            </a:r>
            <a:r>
              <a:rPr lang="en-US" altLang="zh-CN" sz="2000" b="1" dirty="0">
                <a:solidFill>
                  <a:srgbClr val="0052D9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Claw</a:t>
            </a:r>
            <a:r>
              <a:rPr lang="zh-CN" altLang="en-US" sz="2000" b="1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：</a:t>
            </a:r>
            <a:r>
              <a:rPr lang="zh-CN" altLang="en-US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云端研发任务委托，</a:t>
            </a:r>
            <a:r>
              <a:rPr lang="en-US" altLang="zh-CN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issue</a:t>
            </a:r>
            <a:r>
              <a:rPr lang="zh-CN" altLang="en-US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修复，代码重构、架构升级，</a:t>
            </a:r>
            <a:r>
              <a:rPr lang="en-US" altLang="zh-CN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24</a:t>
            </a:r>
            <a:r>
              <a:rPr lang="zh-CN" altLang="en-US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小时值守</a:t>
            </a:r>
            <a:endParaRPr sz="200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199" name="文本框 198"/>
          <p:cNvSpPr txBox="1"/>
          <p:nvPr/>
        </p:nvSpPr>
        <p:spPr>
          <a:xfrm>
            <a:off x="1157009" y="9889035"/>
            <a:ext cx="166930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solidFill>
                  <a:srgbClr val="636364">
                    <a:alpha val="100000"/>
                  </a:srgbClr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方正兰亭刊黑_GBK"/>
                <a:sym typeface="方正兰亭刊黑_GBK"/>
              </a:rPr>
              <a:t>拒绝各自为战，每做一个新场景就要重新造轮子；</a:t>
            </a:r>
            <a:r>
              <a:rPr lang="en-GB" altLang="zh-CN" sz="1050" dirty="0">
                <a:solidFill>
                  <a:srgbClr val="636364">
                    <a:alpha val="100000"/>
                  </a:srgbClr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方正兰亭刊黑_GBK"/>
                <a:sym typeface="方正兰亭刊黑_GBK"/>
              </a:rPr>
              <a:t>CodeBuddy </a:t>
            </a:r>
            <a:r>
              <a:rPr lang="zh-CN" altLang="en-US" sz="1050" dirty="0">
                <a:solidFill>
                  <a:srgbClr val="636364">
                    <a:alpha val="100000"/>
                  </a:srgbClr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方正兰亭刊黑_GBK"/>
                <a:sym typeface="方正兰亭刊黑_GBK"/>
              </a:rPr>
              <a:t>用统一的 </a:t>
            </a:r>
            <a:r>
              <a:rPr lang="en-GB" altLang="zh-CN" sz="1050" dirty="0">
                <a:solidFill>
                  <a:srgbClr val="636364">
                    <a:alpha val="100000"/>
                  </a:srgbClr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方正兰亭刊黑_GBK"/>
                <a:sym typeface="方正兰亭刊黑_GBK"/>
              </a:rPr>
              <a:t>Agentic </a:t>
            </a:r>
            <a:r>
              <a:rPr lang="zh-CN" altLang="en-US" sz="1050" dirty="0">
                <a:solidFill>
                  <a:srgbClr val="636364">
                    <a:alpha val="100000"/>
                  </a:srgbClr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方正兰亭刊黑_GBK"/>
                <a:sym typeface="方正兰亭刊黑_GBK"/>
              </a:rPr>
              <a:t>技术底座，让 </a:t>
            </a:r>
            <a:r>
              <a:rPr lang="en-GB" altLang="zh-CN" sz="1050" dirty="0">
                <a:solidFill>
                  <a:srgbClr val="636364">
                    <a:alpha val="100000"/>
                  </a:srgbClr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方正兰亭刊黑_GBK"/>
                <a:sym typeface="方正兰亭刊黑_GBK"/>
              </a:rPr>
              <a:t>IDE</a:t>
            </a:r>
            <a:r>
              <a:rPr lang="zh-CN" altLang="en-GB" sz="1050" dirty="0">
                <a:solidFill>
                  <a:srgbClr val="636364">
                    <a:alpha val="100000"/>
                  </a:srgbClr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方正兰亭刊黑_GBK"/>
                <a:sym typeface="方正兰亭刊黑_GBK"/>
              </a:rPr>
              <a:t>、</a:t>
            </a:r>
            <a:r>
              <a:rPr lang="zh-CN" altLang="en-US" sz="1050" dirty="0">
                <a:solidFill>
                  <a:srgbClr val="636364">
                    <a:alpha val="100000"/>
                  </a:srgbClr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方正兰亭刊黑_GBK"/>
                <a:sym typeface="方正兰亭刊黑_GBK"/>
              </a:rPr>
              <a:t>云端 </a:t>
            </a:r>
            <a:r>
              <a:rPr lang="en-GB" altLang="zh-CN" sz="1050" dirty="0">
                <a:solidFill>
                  <a:srgbClr val="636364">
                    <a:alpha val="100000"/>
                  </a:srgbClr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方正兰亭刊黑_GBK"/>
                <a:sym typeface="方正兰亭刊黑_GBK"/>
              </a:rPr>
              <a:t>Agent</a:t>
            </a:r>
            <a:r>
              <a:rPr lang="zh-CN" altLang="en-GB" sz="1050" dirty="0">
                <a:solidFill>
                  <a:srgbClr val="636364">
                    <a:alpha val="100000"/>
                  </a:srgbClr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方正兰亭刊黑_GBK"/>
                <a:sym typeface="方正兰亭刊黑_GBK"/>
              </a:rPr>
              <a:t>、</a:t>
            </a:r>
            <a:r>
              <a:rPr lang="en-GB" altLang="zh-CN" sz="1050" dirty="0">
                <a:solidFill>
                  <a:srgbClr val="636364">
                    <a:alpha val="100000"/>
                  </a:srgbClr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方正兰亭刊黑_GBK"/>
                <a:sym typeface="方正兰亭刊黑_GBK"/>
              </a:rPr>
              <a:t>WorkBuddy </a:t>
            </a:r>
            <a:r>
              <a:rPr lang="zh-CN" altLang="en-US" sz="1050" dirty="0">
                <a:solidFill>
                  <a:srgbClr val="636364">
                    <a:alpha val="100000"/>
                  </a:srgbClr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方正兰亭刊黑_GBK"/>
                <a:sym typeface="方正兰亭刊黑_GBK"/>
              </a:rPr>
              <a:t>等产品共享同一套 </a:t>
            </a:r>
            <a:r>
              <a:rPr lang="en-GB" altLang="zh-CN" sz="1050" dirty="0">
                <a:solidFill>
                  <a:srgbClr val="636364">
                    <a:alpha val="100000"/>
                  </a:srgbClr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方正兰亭刊黑_GBK"/>
                <a:sym typeface="方正兰亭刊黑_GBK"/>
              </a:rPr>
              <a:t>Agentic </a:t>
            </a:r>
            <a:r>
              <a:rPr lang="zh-CN" altLang="en-US" sz="1050" dirty="0">
                <a:solidFill>
                  <a:srgbClr val="636364">
                    <a:alpha val="100000"/>
                  </a:srgbClr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方正兰亭刊黑_GBK"/>
                <a:sym typeface="方正兰亭刊黑_GBK"/>
              </a:rPr>
              <a:t>规划、记忆、压缩和治理内核。底座能力越强，每条产品线都同步变强 </a:t>
            </a:r>
            <a:r>
              <a:rPr lang="en-US" altLang="zh-CN" sz="1050" dirty="0">
                <a:solidFill>
                  <a:srgbClr val="636364">
                    <a:alpha val="100000"/>
                  </a:srgbClr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方正兰亭刊黑_GBK"/>
                <a:sym typeface="方正兰亭刊黑_GBK"/>
              </a:rPr>
              <a:t>—— </a:t>
            </a:r>
            <a:r>
              <a:rPr lang="zh-CN" altLang="en-US" sz="1050" dirty="0">
                <a:solidFill>
                  <a:srgbClr val="636364">
                    <a:alpha val="100000"/>
                  </a:srgbClr>
                </a:solidFill>
                <a:latin typeface="TencentSans W3" panose="020C04030202040F0204" pitchFamily="34" charset="-122"/>
                <a:ea typeface="TencentSans W3" panose="020C04030202040F0204" pitchFamily="34" charset="-122"/>
                <a:cs typeface="方正兰亭刊黑_GBK"/>
                <a:sym typeface="方正兰亭刊黑_GBK"/>
              </a:rPr>
              <a:t>竞品的单点追赶永远跑不过我们的体系化演进。</a:t>
            </a:r>
            <a:endParaRPr lang="zh-CN" altLang="en-US" sz="105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endParaRPr kumimoji="1" lang="zh-CN" altLang="en-US" sz="1050"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8"/>
          <p:cNvSpPr txBox="1"/>
          <p:nvPr/>
        </p:nvSpPr>
        <p:spPr>
          <a:xfrm>
            <a:off x="1043215" y="9266895"/>
            <a:ext cx="643801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900" kern="5000" spc="1500">
                <a:solidFill>
                  <a:srgbClr val="0052D9"/>
                </a:solidFill>
                <a:latin typeface="腾讯体 W7" panose="020C08030202040F0204" pitchFamily="34" charset="-122"/>
                <a:ea typeface="腾讯体 W7" panose="020C08030202040F0204" pitchFamily="34" charset="-122"/>
              </a:rPr>
              <a:t>Tencent Cloud</a:t>
            </a:r>
            <a:endParaRPr lang="zh-CN" altLang="en-US" sz="900" kern="5000" spc="1500">
              <a:solidFill>
                <a:srgbClr val="0052D9"/>
              </a:solidFill>
              <a:latin typeface="腾讯体 W7" panose="020C08030202040F0204" pitchFamily="34" charset="-122"/>
              <a:ea typeface="腾讯体 W7" panose="020C08030202040F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215" y="2430284"/>
            <a:ext cx="3543300" cy="3175000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l" defTabSz="914400">
              <a:defRPr sz="6000" spc="300">
                <a:solidFill>
                  <a:srgbClr val="FFFFFF"/>
                </a:solidFill>
                <a:latin typeface="腾讯体 W7" panose="020C08030202040F0204" pitchFamily="34" charset="-122"/>
                <a:ea typeface="腾讯体 W7" panose="020C08030202040F0204" pitchFamily="34" charset="-122"/>
                <a:cs typeface="腾讯体 W7" panose="020C08030202040F0204" pitchFamily="34" charset="-122"/>
                <a:sym typeface="腾讯体 W7" panose="020C08030202040F0204" pitchFamily="34" charset="-122"/>
              </a:defRPr>
            </a:lvl1pPr>
          </a:lstStyle>
          <a:p>
            <a:pPr>
              <a:lnSpc>
                <a:spcPct val="104000"/>
              </a:lnSpc>
            </a:pPr>
            <a:r>
              <a:rPr lang="en-US" sz="20000">
                <a:ln w="19050">
                  <a:gradFill rotWithShape="1">
                    <a:gsLst>
                      <a:gs pos="0">
                        <a:srgbClr val="C4DBFA">
                          <a:alpha val="0"/>
                        </a:srgbClr>
                      </a:gs>
                      <a:gs pos="100000">
                        <a:srgbClr val="0052D9">
                          <a:alpha val="100000"/>
                        </a:srgbClr>
                      </a:gs>
                    </a:gsLst>
                    <a:lin ang="16200000" scaled="1"/>
                    <a:tileRect/>
                  </a:gradFill>
                </a:ln>
                <a:noFill/>
                <a:latin typeface="方正兰亭中黑_GBK"/>
                <a:ea typeface="方正兰亭中黑_GBK"/>
                <a:cs typeface="腾讯体 W7"/>
                <a:sym typeface="腾讯体 W7"/>
              </a:rPr>
              <a:t>02</a:t>
            </a:r>
            <a:endParaRPr lang="en-US" sz="20000">
              <a:ln w="19050">
                <a:gradFill rotWithShape="1">
                  <a:gsLst>
                    <a:gs pos="0">
                      <a:srgbClr val="C4DBFA">
                        <a:alpha val="0"/>
                      </a:srgbClr>
                    </a:gs>
                    <a:gs pos="100000">
                      <a:srgbClr val="0052D9">
                        <a:alpha val="100000"/>
                      </a:srgbClr>
                    </a:gs>
                  </a:gsLst>
                  <a:lin ang="16200000" scaled="1"/>
                  <a:tileRect/>
                </a:gradFill>
              </a:ln>
              <a:noFill/>
              <a:latin typeface="方正兰亭中黑_GBK"/>
              <a:ea typeface="方正兰亭中黑_GBK"/>
              <a:cs typeface="腾讯体 W7"/>
              <a:sym typeface="腾讯体 W7"/>
            </a:endParaRPr>
          </a:p>
        </p:txBody>
      </p:sp>
      <p:cxnSp>
        <p:nvCxnSpPr>
          <p:cNvPr id="4" name="直接连接符 22"/>
          <p:cNvCxnSpPr/>
          <p:nvPr/>
        </p:nvCxnSpPr>
        <p:spPr>
          <a:xfrm>
            <a:off x="1043215" y="4479655"/>
            <a:ext cx="572324" cy="0"/>
          </a:xfrm>
          <a:prstGeom prst="line">
            <a:avLst/>
          </a:prstGeom>
          <a:ln w="34925">
            <a:solidFill>
              <a:srgbClr val="3C7C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1043215" y="4585763"/>
            <a:ext cx="1699260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zh-CN" sz="8000" dirty="0">
                <a:solidFill>
                  <a:srgbClr val="0052D8">
                    <a:alpha val="100000"/>
                  </a:srgbClr>
                </a:solidFill>
                <a:latin typeface="腾讯体 W7"/>
                <a:ea typeface="腾讯体 W7"/>
                <a:cs typeface="TTTGB Medium"/>
              </a:rPr>
              <a:t>产品核心能力及落地场景</a:t>
            </a:r>
            <a:endParaRPr dirty="0"/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 flipH="1">
            <a:off x="1043215" y="6004982"/>
            <a:ext cx="729615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>
              <a:defRPr sz="10000">
                <a:solidFill>
                  <a:srgbClr val="0052D8"/>
                </a:solidFill>
                <a:latin typeface="TTTGB Medium" panose="020C06030202040F0204" charset="-122"/>
                <a:ea typeface="TTTGB Medium" panose="020C06030202040F0204" charset="-122"/>
                <a:cs typeface="TTTGB Medium" panose="020C06030202040F0204" charset="-122"/>
              </a:defRPr>
            </a:lvl1pPr>
            <a:lvl2pPr marL="742950" indent="-285750">
              <a:defRPr>
                <a:latin typeface="Calibri" panose="020F0502020204030204" charset="0"/>
              </a:defRPr>
            </a:lvl2pPr>
            <a:lvl3pPr marL="1143000" indent="-228600">
              <a:defRPr>
                <a:latin typeface="Calibri" panose="020F0502020204030204" charset="0"/>
              </a:defRPr>
            </a:lvl3pPr>
            <a:lvl4pPr marL="1600200" indent="-228600">
              <a:defRPr>
                <a:latin typeface="Calibri" panose="020F0502020204030204" charset="0"/>
              </a:defRPr>
            </a:lvl4pPr>
            <a:lvl5pPr marL="2057400" indent="-228600">
              <a:defRPr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9pPr>
          </a:lstStyle>
          <a:p>
            <a:r>
              <a:rPr lang="zh-CN" sz="2800" b="0" i="0" u="none" strike="noStrike">
                <a:solidFill>
                  <a:srgbClr val="0052D8">
                    <a:alpha val="100000"/>
                  </a:srgbClr>
                </a:solidFill>
                <a:latin typeface="方正兰亭中黑_GBK"/>
                <a:ea typeface="方正兰亭中黑_GBK"/>
                <a:cs typeface="TTTGB Medium"/>
              </a:rPr>
              <a:t>AI 原生桌面智能体，</a:t>
            </a:r>
            <a:r>
              <a:rPr lang="zh-CN" sz="2800">
                <a:latin typeface="方正兰亭中黑_GBK"/>
                <a:ea typeface="方正兰亭中黑_GBK"/>
                <a:cs typeface="TTTGB Medium"/>
              </a:rPr>
              <a:t>办公新伙伴</a:t>
            </a:r>
            <a:endParaRPr lang="zh-CN" sz="2800">
              <a:latin typeface="方正兰亭中黑_GBK"/>
              <a:ea typeface="方正兰亭中黑_GBK"/>
              <a:cs typeface="TTTGB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矩形 88"/>
          <p:cNvSpPr/>
          <p:nvPr/>
        </p:nvSpPr>
        <p:spPr>
          <a:xfrm>
            <a:off x="487793" y="457233"/>
            <a:ext cx="38764" cy="323669"/>
          </a:xfrm>
          <a:prstGeom prst="rect">
            <a:avLst/>
          </a:prstGeom>
          <a:solidFill>
            <a:srgbClr val="0052D9"/>
          </a:solidFill>
          <a:ln w="12700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</a:defRPr>
            </a:pPr>
            <a:endParaRPr lang="zh-CN" altLang="en-US" sz="1800" kern="1200">
              <a:solidFill>
                <a:srgbClr val="FFFFFF"/>
              </a:solidFill>
              <a:latin typeface="方正兰亭黑_GBK" panose="02000500000000000000" pitchFamily="2" charset="-122"/>
              <a:ea typeface="方正兰亭黑_GBK" panose="02000500000000000000" pitchFamily="2" charset="-122"/>
            </a:endParaRPr>
          </a:p>
        </p:txBody>
      </p:sp>
      <p:sp>
        <p:nvSpPr>
          <p:cNvPr id="244" name="文本框 69"/>
          <p:cNvSpPr txBox="1"/>
          <p:nvPr/>
        </p:nvSpPr>
        <p:spPr>
          <a:xfrm>
            <a:off x="819644" y="307442"/>
            <a:ext cx="14992350" cy="5524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en-US" altLang="zh-CN" sz="3600" b="1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WorkBuddy</a:t>
            </a:r>
            <a:r>
              <a:rPr lang="zh-CN" altLang="en-US" sz="3600" b="1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 产品核心能力</a:t>
            </a:r>
            <a:endParaRPr b="1" dirty="0"/>
          </a:p>
        </p:txBody>
      </p:sp>
      <p:sp>
        <p:nvSpPr>
          <p:cNvPr id="33" name="圆角矩形 32"/>
          <p:cNvSpPr/>
          <p:nvPr/>
        </p:nvSpPr>
        <p:spPr>
          <a:xfrm>
            <a:off x="223897" y="1974630"/>
            <a:ext cx="4284429" cy="3520202"/>
          </a:xfrm>
          <a:prstGeom prst="roundRect">
            <a:avLst>
              <a:gd name="adj" fmla="val 6037"/>
            </a:avLst>
          </a:prstGeom>
          <a:solidFill>
            <a:srgbClr val="1B396B"/>
          </a:solidFill>
          <a:ln w="12700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anchor="ctr"/>
          <a:lstStyle/>
          <a:p>
            <a:pPr marL="0" lvl="0" indent="0" algn="ctr" defTabSz="608965">
              <a:lnSpc>
                <a:spcPct val="13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endParaRPr dirty="0"/>
          </a:p>
        </p:txBody>
      </p:sp>
      <p:sp>
        <p:nvSpPr>
          <p:cNvPr id="35" name="文本框 34"/>
          <p:cNvSpPr txBox="1"/>
          <p:nvPr/>
        </p:nvSpPr>
        <p:spPr>
          <a:xfrm>
            <a:off x="819644" y="2254920"/>
            <a:ext cx="3192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智能规划与执行</a:t>
            </a:r>
            <a:endParaRPr kumimoji="1"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59628" y="3219931"/>
            <a:ext cx="4001150" cy="1425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zh-CN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“</a:t>
            </a:r>
            <a:r>
              <a:rPr kumimoji="1" lang="zh-CN" alt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听懂人话、能思考、可执行</a:t>
            </a:r>
            <a:r>
              <a:rPr kumimoji="1" lang="en-US" altLang="zh-CN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”</a:t>
            </a:r>
            <a:r>
              <a:rPr kumimoji="1" lang="zh-CN" altLang="en-US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，像专业同事一样拆解复杂任务，自主规划并交付可验收的结果。</a:t>
            </a:r>
            <a:endParaRPr kumimoji="1" lang="zh-CN" altLang="en-US" sz="2000" dirty="0">
              <a:solidFill>
                <a:schemeClr val="bg1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grpSp>
        <p:nvGrpSpPr>
          <p:cNvPr id="215" name="组合 214"/>
          <p:cNvGrpSpPr/>
          <p:nvPr/>
        </p:nvGrpSpPr>
        <p:grpSpPr>
          <a:xfrm>
            <a:off x="4737555" y="1974629"/>
            <a:ext cx="4284429" cy="3520201"/>
            <a:chOff x="819644" y="2027247"/>
            <a:chExt cx="6109173" cy="3608935"/>
          </a:xfrm>
        </p:grpSpPr>
        <p:sp>
          <p:nvSpPr>
            <p:cNvPr id="216" name="圆角矩形 215"/>
            <p:cNvSpPr/>
            <p:nvPr/>
          </p:nvSpPr>
          <p:spPr>
            <a:xfrm>
              <a:off x="819644" y="2027247"/>
              <a:ext cx="6109173" cy="3608935"/>
            </a:xfrm>
            <a:prstGeom prst="roundRect">
              <a:avLst>
                <a:gd name="adj" fmla="val 6037"/>
              </a:avLst>
            </a:prstGeom>
            <a:solidFill>
              <a:srgbClr val="2E5E97"/>
            </a:solidFill>
            <a:ln w="12700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anchor="ctr"/>
            <a:lstStyle/>
            <a:p>
              <a:pPr marL="0" lvl="0" indent="0" algn="ctr" defTabSz="608965">
                <a:lnSpc>
                  <a:spcPct val="130000"/>
                </a:lnSpc>
                <a:defRPr sz="180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微软雅黑" panose="020B0503020204020204" charset="-122"/>
                </a:defRPr>
              </a:pPr>
              <a:endParaRPr dirty="0"/>
            </a:p>
          </p:txBody>
        </p:sp>
        <p:sp>
          <p:nvSpPr>
            <p:cNvPr id="217" name="文本框 216"/>
            <p:cNvSpPr txBox="1"/>
            <p:nvPr/>
          </p:nvSpPr>
          <p:spPr>
            <a:xfrm>
              <a:off x="1671034" y="2319520"/>
              <a:ext cx="4406393" cy="473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本地环境识别与操作</a:t>
              </a:r>
              <a:endParaRPr kumimoji="1"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19" name="组合 218"/>
          <p:cNvGrpSpPr/>
          <p:nvPr/>
        </p:nvGrpSpPr>
        <p:grpSpPr>
          <a:xfrm>
            <a:off x="9251213" y="1974628"/>
            <a:ext cx="4284429" cy="3520201"/>
            <a:chOff x="819644" y="2027247"/>
            <a:chExt cx="6109173" cy="3608935"/>
          </a:xfrm>
        </p:grpSpPr>
        <p:sp>
          <p:nvSpPr>
            <p:cNvPr id="220" name="圆角矩形 219"/>
            <p:cNvSpPr/>
            <p:nvPr/>
          </p:nvSpPr>
          <p:spPr>
            <a:xfrm>
              <a:off x="819644" y="2027247"/>
              <a:ext cx="6109173" cy="3608935"/>
            </a:xfrm>
            <a:prstGeom prst="roundRect">
              <a:avLst>
                <a:gd name="adj" fmla="val 6037"/>
              </a:avLst>
            </a:prstGeom>
            <a:solidFill>
              <a:srgbClr val="3A7BD7"/>
            </a:solidFill>
            <a:ln w="12700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anchor="ctr"/>
            <a:lstStyle/>
            <a:p>
              <a:pPr marL="0" lvl="0" indent="0" algn="ctr" defTabSz="608965">
                <a:lnSpc>
                  <a:spcPct val="130000"/>
                </a:lnSpc>
                <a:defRPr sz="180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微软雅黑" panose="020B0503020204020204" charset="-122"/>
                </a:defRPr>
              </a:pPr>
              <a:endParaRPr dirty="0"/>
            </a:p>
          </p:txBody>
        </p:sp>
        <p:sp>
          <p:nvSpPr>
            <p:cNvPr id="221" name="文本框 220"/>
            <p:cNvSpPr txBox="1"/>
            <p:nvPr/>
          </p:nvSpPr>
          <p:spPr>
            <a:xfrm>
              <a:off x="1396152" y="2322759"/>
              <a:ext cx="5042374" cy="473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多任务 </a:t>
              </a:r>
              <a:r>
                <a:rPr kumimoji="1"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+</a:t>
              </a:r>
              <a:r>
                <a:rPr kumimoji="1"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 多</a:t>
              </a:r>
              <a:r>
                <a:rPr kumimoji="1"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Agent</a:t>
              </a:r>
              <a:r>
                <a:rPr kumimoji="1"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 并行</a:t>
              </a:r>
              <a:endParaRPr kumimoji="1"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23" name="组合 222"/>
          <p:cNvGrpSpPr/>
          <p:nvPr/>
        </p:nvGrpSpPr>
        <p:grpSpPr>
          <a:xfrm>
            <a:off x="13764872" y="1974626"/>
            <a:ext cx="4284429" cy="3520201"/>
            <a:chOff x="819644" y="2027247"/>
            <a:chExt cx="6109173" cy="3608935"/>
          </a:xfrm>
        </p:grpSpPr>
        <p:sp>
          <p:nvSpPr>
            <p:cNvPr id="224" name="圆角矩形 223"/>
            <p:cNvSpPr/>
            <p:nvPr/>
          </p:nvSpPr>
          <p:spPr>
            <a:xfrm>
              <a:off x="819644" y="2027247"/>
              <a:ext cx="6109173" cy="3608935"/>
            </a:xfrm>
            <a:prstGeom prst="roundRect">
              <a:avLst>
                <a:gd name="adj" fmla="val 6037"/>
              </a:avLst>
            </a:prstGeom>
            <a:solidFill>
              <a:srgbClr val="4B90D9"/>
            </a:solidFill>
            <a:ln w="12700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anchor="ctr"/>
            <a:lstStyle/>
            <a:p>
              <a:pPr marL="0" lvl="0" indent="0" algn="ctr" defTabSz="608965">
                <a:lnSpc>
                  <a:spcPct val="130000"/>
                </a:lnSpc>
                <a:defRPr sz="180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微软雅黑" panose="020B0503020204020204" charset="-122"/>
                </a:defRPr>
              </a:pPr>
              <a:endParaRPr dirty="0"/>
            </a:p>
          </p:txBody>
        </p:sp>
        <p:sp>
          <p:nvSpPr>
            <p:cNvPr id="225" name="文本框 224"/>
            <p:cNvSpPr txBox="1"/>
            <p:nvPr/>
          </p:nvSpPr>
          <p:spPr>
            <a:xfrm>
              <a:off x="1767227" y="2322760"/>
              <a:ext cx="4214003" cy="473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执行过程与结果展示</a:t>
              </a:r>
              <a:endParaRPr kumimoji="1"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45" name="组合 244"/>
          <p:cNvGrpSpPr/>
          <p:nvPr/>
        </p:nvGrpSpPr>
        <p:grpSpPr>
          <a:xfrm>
            <a:off x="223897" y="5829390"/>
            <a:ext cx="4284429" cy="3520201"/>
            <a:chOff x="819644" y="2027247"/>
            <a:chExt cx="6109173" cy="3608935"/>
          </a:xfrm>
        </p:grpSpPr>
        <p:sp>
          <p:nvSpPr>
            <p:cNvPr id="246" name="圆角矩形 245"/>
            <p:cNvSpPr/>
            <p:nvPr/>
          </p:nvSpPr>
          <p:spPr>
            <a:xfrm>
              <a:off x="819644" y="2027247"/>
              <a:ext cx="6109173" cy="3608935"/>
            </a:xfrm>
            <a:prstGeom prst="roundRect">
              <a:avLst>
                <a:gd name="adj" fmla="val 6037"/>
              </a:avLst>
            </a:prstGeom>
            <a:solidFill>
              <a:srgbClr val="4B90D9"/>
            </a:solidFill>
            <a:ln w="12700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anchor="ctr"/>
            <a:lstStyle/>
            <a:p>
              <a:pPr marL="0" lvl="0" indent="0" algn="ctr" defTabSz="608965">
                <a:lnSpc>
                  <a:spcPct val="130000"/>
                </a:lnSpc>
                <a:defRPr sz="180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微软雅黑" panose="020B0503020204020204" charset="-122"/>
                </a:defRPr>
              </a:pPr>
              <a:endParaRPr dirty="0"/>
            </a:p>
          </p:txBody>
        </p:sp>
        <p:sp>
          <p:nvSpPr>
            <p:cNvPr id="247" name="文本框 246"/>
            <p:cNvSpPr txBox="1"/>
            <p:nvPr/>
          </p:nvSpPr>
          <p:spPr>
            <a:xfrm>
              <a:off x="1708421" y="2306448"/>
              <a:ext cx="4334759" cy="473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远程操控，随时启动</a:t>
              </a:r>
              <a:endParaRPr kumimoji="1"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49" name="组合 248"/>
          <p:cNvGrpSpPr/>
          <p:nvPr/>
        </p:nvGrpSpPr>
        <p:grpSpPr>
          <a:xfrm>
            <a:off x="4737555" y="5829389"/>
            <a:ext cx="4284429" cy="3520201"/>
            <a:chOff x="819644" y="2027247"/>
            <a:chExt cx="6109173" cy="3608935"/>
          </a:xfrm>
        </p:grpSpPr>
        <p:sp>
          <p:nvSpPr>
            <p:cNvPr id="250" name="圆角矩形 249"/>
            <p:cNvSpPr/>
            <p:nvPr/>
          </p:nvSpPr>
          <p:spPr>
            <a:xfrm>
              <a:off x="819644" y="2027247"/>
              <a:ext cx="6109173" cy="3608935"/>
            </a:xfrm>
            <a:prstGeom prst="roundRect">
              <a:avLst>
                <a:gd name="adj" fmla="val 6037"/>
              </a:avLst>
            </a:prstGeom>
            <a:solidFill>
              <a:srgbClr val="3A7BD7"/>
            </a:solidFill>
            <a:ln w="12700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anchor="ctr"/>
            <a:lstStyle/>
            <a:p>
              <a:pPr marL="0" lvl="0" indent="0" algn="ctr" defTabSz="608965">
                <a:lnSpc>
                  <a:spcPct val="130000"/>
                </a:lnSpc>
                <a:defRPr sz="180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微软雅黑" panose="020B0503020204020204" charset="-122"/>
                </a:defRPr>
              </a:pPr>
              <a:endParaRPr dirty="0"/>
            </a:p>
          </p:txBody>
        </p:sp>
        <p:sp>
          <p:nvSpPr>
            <p:cNvPr id="251" name="文本框 250"/>
            <p:cNvSpPr txBox="1"/>
            <p:nvPr/>
          </p:nvSpPr>
          <p:spPr>
            <a:xfrm>
              <a:off x="1632431" y="2306449"/>
              <a:ext cx="4483594" cy="473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定时任务，主动干活</a:t>
              </a:r>
              <a:endParaRPr kumimoji="1"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53" name="组合 252"/>
          <p:cNvGrpSpPr/>
          <p:nvPr/>
        </p:nvGrpSpPr>
        <p:grpSpPr>
          <a:xfrm>
            <a:off x="9251213" y="5829388"/>
            <a:ext cx="4284429" cy="3520201"/>
            <a:chOff x="819644" y="2027247"/>
            <a:chExt cx="6109173" cy="3608935"/>
          </a:xfrm>
        </p:grpSpPr>
        <p:sp>
          <p:nvSpPr>
            <p:cNvPr id="254" name="圆角矩形 253"/>
            <p:cNvSpPr/>
            <p:nvPr/>
          </p:nvSpPr>
          <p:spPr>
            <a:xfrm>
              <a:off x="819644" y="2027247"/>
              <a:ext cx="6109173" cy="3608935"/>
            </a:xfrm>
            <a:prstGeom prst="roundRect">
              <a:avLst>
                <a:gd name="adj" fmla="val 6037"/>
              </a:avLst>
            </a:prstGeom>
            <a:solidFill>
              <a:srgbClr val="2E5E97"/>
            </a:solidFill>
            <a:ln w="12700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anchor="ctr"/>
            <a:lstStyle/>
            <a:p>
              <a:pPr marL="0" lvl="0" indent="0" algn="ctr" defTabSz="608965">
                <a:lnSpc>
                  <a:spcPct val="130000"/>
                </a:lnSpc>
                <a:defRPr sz="180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微软雅黑" panose="020B0503020204020204" charset="-122"/>
                </a:defRPr>
              </a:pPr>
              <a:endParaRPr dirty="0"/>
            </a:p>
          </p:txBody>
        </p:sp>
        <p:sp>
          <p:nvSpPr>
            <p:cNvPr id="255" name="文本框 254"/>
            <p:cNvSpPr txBox="1"/>
            <p:nvPr/>
          </p:nvSpPr>
          <p:spPr>
            <a:xfrm>
              <a:off x="1641297" y="2306450"/>
              <a:ext cx="4552082" cy="473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生态扩展，精准执行</a:t>
              </a:r>
              <a:endParaRPr kumimoji="1"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6" name="文本框 255"/>
            <p:cNvSpPr txBox="1"/>
            <p:nvPr/>
          </p:nvSpPr>
          <p:spPr>
            <a:xfrm>
              <a:off x="1189611" y="3195376"/>
              <a:ext cx="5455451" cy="1461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zh-CN" altLang="en-US" sz="2000" b="1" dirty="0">
                  <a:solidFill>
                    <a:schemeClr val="bg1"/>
                  </a:solidFill>
                  <a:latin typeface="TencentSans W3" panose="020C04030202040F0204" pitchFamily="34" charset="-122"/>
                  <a:ea typeface="TencentSans W3" panose="020C04030202040F0204" pitchFamily="34" charset="-122"/>
                </a:rPr>
                <a:t>内置 </a:t>
              </a:r>
              <a:r>
                <a:rPr kumimoji="1" lang="en-US" altLang="zh-CN" sz="2000" b="1" dirty="0">
                  <a:solidFill>
                    <a:schemeClr val="bg1"/>
                  </a:solidFill>
                  <a:latin typeface="TencentSans W3" panose="020C04030202040F0204" pitchFamily="34" charset="-122"/>
                  <a:ea typeface="TencentSans W3" panose="020C04030202040F0204" pitchFamily="34" charset="-122"/>
                </a:rPr>
                <a:t>20+</a:t>
              </a:r>
              <a:r>
                <a:rPr kumimoji="1" lang="zh-CN" altLang="en-US" sz="2000" b="1" dirty="0">
                  <a:solidFill>
                    <a:schemeClr val="bg1"/>
                  </a:solidFill>
                  <a:latin typeface="TencentSans W3" panose="020C04030202040F0204" pitchFamily="34" charset="-122"/>
                  <a:ea typeface="TencentSans W3" panose="020C04030202040F0204" pitchFamily="34" charset="-122"/>
                </a:rPr>
                <a:t> 常见</a:t>
              </a:r>
              <a:r>
                <a:rPr kumimoji="1" lang="en-GB" altLang="zh-CN" sz="2000" b="1" dirty="0">
                  <a:solidFill>
                    <a:schemeClr val="bg1"/>
                  </a:solidFill>
                  <a:latin typeface="TencentSans W3" panose="020C04030202040F0204" pitchFamily="34" charset="-122"/>
                  <a:ea typeface="TencentSans W3" panose="020C04030202040F0204" pitchFamily="34" charset="-122"/>
                </a:rPr>
                <a:t>Skills</a:t>
              </a:r>
              <a:r>
                <a:rPr kumimoji="1" lang="zh-CN" altLang="en-GB" sz="2000" b="1" dirty="0">
                  <a:solidFill>
                    <a:schemeClr val="bg1"/>
                  </a:solidFill>
                  <a:latin typeface="TencentSans W3" panose="020C04030202040F0204" pitchFamily="34" charset="-122"/>
                  <a:ea typeface="TencentSans W3" panose="020C04030202040F0204" pitchFamily="34" charset="-122"/>
                </a:rPr>
                <a:t>，</a:t>
              </a:r>
              <a:r>
                <a:rPr kumimoji="1" lang="zh-CN" altLang="en-US" sz="2000" b="1" dirty="0">
                  <a:solidFill>
                    <a:schemeClr val="bg1"/>
                  </a:solidFill>
                  <a:latin typeface="TencentSans W3" panose="020C04030202040F0204" pitchFamily="34" charset="-122"/>
                  <a:ea typeface="TencentSans W3" panose="020C04030202040F0204" pitchFamily="34" charset="-122"/>
                </a:rPr>
                <a:t>兼容 </a:t>
              </a:r>
              <a:r>
                <a:rPr kumimoji="1" lang="en-GB" altLang="zh-CN" sz="2000" b="1" dirty="0">
                  <a:solidFill>
                    <a:schemeClr val="bg1"/>
                  </a:solidFill>
                  <a:latin typeface="TencentSans W3" panose="020C04030202040F0204" pitchFamily="34" charset="-122"/>
                  <a:ea typeface="TencentSans W3" panose="020C04030202040F0204" pitchFamily="34" charset="-122"/>
                </a:rPr>
                <a:t>Open</a:t>
              </a:r>
              <a:r>
                <a:rPr kumimoji="1" lang="zh-CN" altLang="en-US" sz="2000" b="1" dirty="0">
                  <a:solidFill>
                    <a:schemeClr val="bg1"/>
                  </a:solidFill>
                  <a:latin typeface="TencentSans W3" panose="020C04030202040F0204" pitchFamily="34" charset="-122"/>
                  <a:ea typeface="TencentSans W3" panose="020C04030202040F0204" pitchFamily="34" charset="-122"/>
                </a:rPr>
                <a:t> </a:t>
              </a:r>
              <a:r>
                <a:rPr kumimoji="1" lang="en-GB" altLang="zh-CN" sz="2000" b="1" dirty="0">
                  <a:solidFill>
                    <a:schemeClr val="bg1"/>
                  </a:solidFill>
                  <a:latin typeface="TencentSans W3" panose="020C04030202040F0204" pitchFamily="34" charset="-122"/>
                  <a:ea typeface="TencentSans W3" panose="020C04030202040F0204" pitchFamily="34" charset="-122"/>
                </a:rPr>
                <a:t>Claw</a:t>
              </a:r>
              <a:r>
                <a:rPr kumimoji="1" lang="zh-CN" altLang="en-US" sz="2000" b="1" dirty="0">
                  <a:solidFill>
                    <a:schemeClr val="bg1"/>
                  </a:solidFill>
                  <a:latin typeface="TencentSans W3" panose="020C04030202040F0204" pitchFamily="34" charset="-122"/>
                  <a:ea typeface="TencentSans W3" panose="020C04030202040F0204" pitchFamily="34" charset="-122"/>
                </a:rPr>
                <a:t> 技能生态与 </a:t>
              </a:r>
              <a:r>
                <a:rPr kumimoji="1" lang="en-GB" altLang="zh-CN" sz="2000" b="1" dirty="0">
                  <a:solidFill>
                    <a:schemeClr val="bg1"/>
                  </a:solidFill>
                  <a:latin typeface="TencentSans W3" panose="020C04030202040F0204" pitchFamily="34" charset="-122"/>
                  <a:ea typeface="TencentSans W3" panose="020C04030202040F0204" pitchFamily="34" charset="-122"/>
                </a:rPr>
                <a:t>Claude Plugin</a:t>
              </a:r>
              <a:r>
                <a:rPr kumimoji="1" lang="zh-CN" altLang="en-US" sz="2000" b="1" dirty="0">
                  <a:solidFill>
                    <a:schemeClr val="bg1"/>
                  </a:solidFill>
                  <a:latin typeface="TencentSans W3" panose="020C04030202040F0204" pitchFamily="34" charset="-122"/>
                  <a:ea typeface="TencentSans W3" panose="020C04030202040F0204" pitchFamily="34" charset="-122"/>
                </a:rPr>
                <a:t> 插件生态，能力无限拓展</a:t>
              </a:r>
              <a:endParaRPr kumimoji="1" lang="zh-CN" altLang="en-US" sz="2000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endParaRPr>
            </a:p>
          </p:txBody>
        </p:sp>
      </p:grpSp>
      <p:grpSp>
        <p:nvGrpSpPr>
          <p:cNvPr id="257" name="组合 256"/>
          <p:cNvGrpSpPr/>
          <p:nvPr/>
        </p:nvGrpSpPr>
        <p:grpSpPr>
          <a:xfrm>
            <a:off x="13764872" y="5829386"/>
            <a:ext cx="4284429" cy="3520201"/>
            <a:chOff x="819644" y="2027247"/>
            <a:chExt cx="6109173" cy="3608935"/>
          </a:xfrm>
        </p:grpSpPr>
        <p:sp>
          <p:nvSpPr>
            <p:cNvPr id="258" name="圆角矩形 257"/>
            <p:cNvSpPr/>
            <p:nvPr/>
          </p:nvSpPr>
          <p:spPr>
            <a:xfrm>
              <a:off x="819644" y="2027247"/>
              <a:ext cx="6109173" cy="3608935"/>
            </a:xfrm>
            <a:prstGeom prst="roundRect">
              <a:avLst>
                <a:gd name="adj" fmla="val 6037"/>
              </a:avLst>
            </a:prstGeom>
            <a:solidFill>
              <a:srgbClr val="1B396B"/>
            </a:solidFill>
            <a:ln w="12700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anchor="ctr"/>
            <a:lstStyle/>
            <a:p>
              <a:pPr marL="0" lvl="0" indent="0" algn="ctr" defTabSz="608965">
                <a:lnSpc>
                  <a:spcPct val="130000"/>
                </a:lnSpc>
                <a:defRPr sz="1800">
                  <a:solidFill>
                    <a:schemeClr val="tx1">
                      <a:alpha val="100000"/>
                    </a:schemeClr>
                  </a:solidFill>
                  <a:latin typeface="Arial" panose="020B0604020202020204"/>
                  <a:ea typeface="微软雅黑" panose="020B0503020204020204" charset="-122"/>
                </a:defRPr>
              </a:pPr>
              <a:endParaRPr dirty="0"/>
            </a:p>
          </p:txBody>
        </p:sp>
        <p:sp>
          <p:nvSpPr>
            <p:cNvPr id="259" name="文本框 258"/>
            <p:cNvSpPr txBox="1"/>
            <p:nvPr/>
          </p:nvSpPr>
          <p:spPr>
            <a:xfrm>
              <a:off x="1449556" y="2306452"/>
              <a:ext cx="4849344" cy="473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企业管控，内置模型</a:t>
              </a:r>
              <a:endParaRPr kumimoji="1"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0" name="文本框 259"/>
            <p:cNvSpPr txBox="1"/>
            <p:nvPr/>
          </p:nvSpPr>
          <p:spPr>
            <a:xfrm>
              <a:off x="1051139" y="3237177"/>
              <a:ext cx="5618884" cy="1461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zh-CN" altLang="en-US" sz="2000" b="1" dirty="0">
                  <a:solidFill>
                    <a:schemeClr val="bg1"/>
                  </a:solidFill>
                  <a:latin typeface="TencentSans W3" panose="020C04030202040F0204" pitchFamily="34" charset="-122"/>
                  <a:ea typeface="TencentSans W3" panose="020C04030202040F0204" pitchFamily="34" charset="-122"/>
                </a:rPr>
                <a:t>团队管理、用户授权等企业功能齐备，内置 </a:t>
              </a:r>
              <a:r>
                <a:rPr kumimoji="1" lang="en-GB" altLang="zh-CN" sz="2000" b="1" dirty="0">
                  <a:solidFill>
                    <a:schemeClr val="bg1"/>
                  </a:solidFill>
                  <a:latin typeface="TencentSans W3" panose="020C04030202040F0204" pitchFamily="34" charset="-122"/>
                  <a:ea typeface="TencentSans W3" panose="020C04030202040F0204" pitchFamily="34" charset="-122"/>
                </a:rPr>
                <a:t>GLM</a:t>
              </a:r>
              <a:r>
                <a:rPr kumimoji="1" lang="zh-CN" altLang="en-GB" sz="2000" b="1" dirty="0">
                  <a:solidFill>
                    <a:schemeClr val="bg1"/>
                  </a:solidFill>
                  <a:latin typeface="TencentSans W3" panose="020C04030202040F0204" pitchFamily="34" charset="-122"/>
                  <a:ea typeface="TencentSans W3" panose="020C04030202040F0204" pitchFamily="34" charset="-122"/>
                </a:rPr>
                <a:t>、</a:t>
              </a:r>
              <a:r>
                <a:rPr kumimoji="1" lang="en-GB" altLang="zh-CN" sz="2000" b="1" dirty="0">
                  <a:solidFill>
                    <a:schemeClr val="bg1"/>
                  </a:solidFill>
                  <a:latin typeface="TencentSans W3" panose="020C04030202040F0204" pitchFamily="34" charset="-122"/>
                  <a:ea typeface="TencentSans W3" panose="020C04030202040F0204" pitchFamily="34" charset="-122"/>
                </a:rPr>
                <a:t>Kimi</a:t>
              </a:r>
              <a:r>
                <a:rPr kumimoji="1" lang="zh-CN" altLang="en-GB" sz="2000" b="1" dirty="0">
                  <a:solidFill>
                    <a:schemeClr val="bg1"/>
                  </a:solidFill>
                  <a:latin typeface="TencentSans W3" panose="020C04030202040F0204" pitchFamily="34" charset="-122"/>
                  <a:ea typeface="TencentSans W3" panose="020C04030202040F0204" pitchFamily="34" charset="-122"/>
                </a:rPr>
                <a:t>、</a:t>
              </a:r>
              <a:r>
                <a:rPr kumimoji="1" lang="en-GB" altLang="zh-CN" sz="2000" b="1" dirty="0">
                  <a:solidFill>
                    <a:schemeClr val="bg1"/>
                  </a:solidFill>
                  <a:latin typeface="TencentSans W3" panose="020C04030202040F0204" pitchFamily="34" charset="-122"/>
                  <a:ea typeface="TencentSans W3" panose="020C04030202040F0204" pitchFamily="34" charset="-122"/>
                </a:rPr>
                <a:t>MiniMax</a:t>
              </a:r>
              <a:r>
                <a:rPr kumimoji="1" lang="zh-CN" altLang="en-US" sz="2000" b="1" dirty="0">
                  <a:solidFill>
                    <a:schemeClr val="bg1"/>
                  </a:solidFill>
                  <a:latin typeface="TencentSans W3" panose="020C04030202040F0204" pitchFamily="34" charset="-122"/>
                  <a:ea typeface="TencentSans W3" panose="020C04030202040F0204" pitchFamily="34" charset="-122"/>
                </a:rPr>
                <a:t> 等主流大模型 </a:t>
              </a:r>
              <a:endParaRPr kumimoji="1" lang="zh-CN" altLang="en-US" sz="2000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endParaRPr>
            </a:p>
          </p:txBody>
        </p:sp>
      </p:grpSp>
      <p:sp>
        <p:nvSpPr>
          <p:cNvPr id="264" name="文本框 263"/>
          <p:cNvSpPr txBox="1"/>
          <p:nvPr/>
        </p:nvSpPr>
        <p:spPr>
          <a:xfrm>
            <a:off x="4879194" y="3228014"/>
            <a:ext cx="4001150" cy="1425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不仅会聊天，还可</a:t>
            </a:r>
            <a:r>
              <a:rPr kumimoji="1" lang="zh-CN" alt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直接操作本地</a:t>
            </a:r>
            <a:r>
              <a:rPr kumimoji="1" lang="en-GB" altLang="zh-CN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Excel</a:t>
            </a:r>
            <a:r>
              <a:rPr kumimoji="1" lang="zh-CN" altLang="en-GB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、</a:t>
            </a:r>
            <a:r>
              <a:rPr kumimoji="1" lang="en-GB" altLang="zh-CN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PDF</a:t>
            </a:r>
            <a:r>
              <a:rPr kumimoji="1" lang="zh-CN" altLang="en-GB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、</a:t>
            </a:r>
            <a:r>
              <a:rPr kumimoji="1" lang="zh-CN" alt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图片等文件</a:t>
            </a:r>
            <a:r>
              <a:rPr kumimoji="1" lang="zh-CN" altLang="en-US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，进行批量处理、数据清洗、文件整理</a:t>
            </a:r>
            <a:endParaRPr kumimoji="1" lang="zh-CN" altLang="en-US" sz="2000" dirty="0">
              <a:solidFill>
                <a:schemeClr val="bg1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266" name="文本框 265"/>
          <p:cNvSpPr txBox="1"/>
          <p:nvPr/>
        </p:nvSpPr>
        <p:spPr>
          <a:xfrm>
            <a:off x="9406105" y="3228013"/>
            <a:ext cx="4001150" cy="1425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支持</a:t>
            </a:r>
            <a:r>
              <a:rPr kumimoji="1" lang="zh-CN" alt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多窗口、多</a:t>
            </a:r>
            <a:r>
              <a:rPr kumimoji="1" lang="en-GB" altLang="zh-CN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Agent</a:t>
            </a:r>
            <a:r>
              <a:rPr kumimoji="1" lang="zh-CN" altLang="en-US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并行工作，多个子智能体协同处理不同任务，一人即团队，极致提效</a:t>
            </a:r>
            <a:endParaRPr kumimoji="1" lang="zh-CN" altLang="en-US" sz="2000" dirty="0">
              <a:solidFill>
                <a:schemeClr val="bg1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268" name="文本框 267"/>
          <p:cNvSpPr txBox="1"/>
          <p:nvPr/>
        </p:nvSpPr>
        <p:spPr>
          <a:xfrm>
            <a:off x="13927222" y="3228013"/>
            <a:ext cx="4001150" cy="1425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实时展示任务计划与执行进度</a:t>
            </a:r>
            <a:r>
              <a:rPr kumimoji="1" lang="zh-CN" altLang="en-US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，完成后直接呈现文档、表格、图表、</a:t>
            </a:r>
            <a:r>
              <a:rPr kumimoji="1" lang="en-GB" altLang="zh-CN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PPT</a:t>
            </a:r>
            <a:r>
              <a:rPr kumimoji="1" lang="zh-CN" altLang="en-US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等可验收成果</a:t>
            </a:r>
            <a:endParaRPr kumimoji="1" lang="zh-CN" altLang="en-US" sz="2000" dirty="0">
              <a:solidFill>
                <a:schemeClr val="bg1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269" name="文本框 268"/>
          <p:cNvSpPr txBox="1"/>
          <p:nvPr/>
        </p:nvSpPr>
        <p:spPr>
          <a:xfrm>
            <a:off x="366637" y="6968796"/>
            <a:ext cx="4001150" cy="1425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通过</a:t>
            </a:r>
            <a:r>
              <a:rPr kumimoji="1" lang="zh-CN" alt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企微、</a:t>
            </a:r>
            <a:r>
              <a:rPr kumimoji="1" lang="en-GB" altLang="zh-CN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QQ</a:t>
            </a:r>
            <a:r>
              <a:rPr kumimoji="1" lang="zh-CN" altLang="en-GB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、</a:t>
            </a:r>
            <a:r>
              <a:rPr kumimoji="1" lang="zh-CN" alt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飞书、钉钉远程遥控</a:t>
            </a:r>
            <a:r>
              <a:rPr kumimoji="1" lang="zh-CN" altLang="en-US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，手机发条消息即可指挥电脑查资料、写文档、出报表</a:t>
            </a:r>
            <a:endParaRPr kumimoji="1" lang="zh-CN" altLang="en-US" sz="2000" dirty="0">
              <a:solidFill>
                <a:schemeClr val="bg1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270" name="文本框 269"/>
          <p:cNvSpPr txBox="1"/>
          <p:nvPr/>
        </p:nvSpPr>
        <p:spPr>
          <a:xfrm>
            <a:off x="4879192" y="7011414"/>
            <a:ext cx="4001150" cy="1425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GB" altLang="zh-CN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AI</a:t>
            </a:r>
            <a:r>
              <a:rPr kumimoji="1" lang="zh-CN" altLang="en-US" sz="20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主动承接工作</a:t>
            </a:r>
            <a:r>
              <a:rPr kumimoji="1" lang="zh-CN" altLang="en-US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而非被动响应，支持定时触发任务，实现</a:t>
            </a:r>
            <a:r>
              <a:rPr kumimoji="1" lang="en-US" altLang="zh-CN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24</a:t>
            </a:r>
            <a:r>
              <a:rPr kumimoji="1" lang="zh-CN" altLang="en-US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小时不间断自动化工作</a:t>
            </a:r>
            <a:endParaRPr kumimoji="1" lang="zh-CN" altLang="en-US" sz="2000" dirty="0">
              <a:solidFill>
                <a:schemeClr val="bg1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矩形 88"/>
          <p:cNvSpPr/>
          <p:nvPr/>
        </p:nvSpPr>
        <p:spPr>
          <a:xfrm>
            <a:off x="487793" y="457233"/>
            <a:ext cx="38764" cy="323669"/>
          </a:xfrm>
          <a:prstGeom prst="rect">
            <a:avLst/>
          </a:prstGeom>
          <a:solidFill>
            <a:srgbClr val="0052D9"/>
          </a:solidFill>
          <a:ln w="12700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</a:defRPr>
            </a:pPr>
            <a:endParaRPr lang="zh-CN" altLang="en-US" sz="1800" kern="1200">
              <a:solidFill>
                <a:srgbClr val="FFFFFF"/>
              </a:solidFill>
              <a:latin typeface="方正兰亭黑_GBK" panose="02000500000000000000" pitchFamily="2" charset="-122"/>
              <a:ea typeface="方正兰亭黑_GBK" panose="02000500000000000000" pitchFamily="2" charset="-122"/>
            </a:endParaRPr>
          </a:p>
        </p:txBody>
      </p:sp>
      <p:sp>
        <p:nvSpPr>
          <p:cNvPr id="244" name="文本框 69"/>
          <p:cNvSpPr txBox="1"/>
          <p:nvPr/>
        </p:nvSpPr>
        <p:spPr>
          <a:xfrm>
            <a:off x="819644" y="307442"/>
            <a:ext cx="14992350" cy="5524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en-US" altLang="zh-CN" sz="3600" b="1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WorkBuddy</a:t>
            </a:r>
            <a:r>
              <a:rPr lang="zh-CN" altLang="en-US" sz="3600" b="1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 办公应用场景</a:t>
            </a:r>
            <a:endParaRPr b="1" dirty="0"/>
          </a:p>
        </p:txBody>
      </p:sp>
      <p:graphicFrame>
        <p:nvGraphicFramePr>
          <p:cNvPr id="271" name="表格 270"/>
          <p:cNvGraphicFramePr>
            <a:graphicFrameLocks noGrp="1"/>
          </p:cNvGraphicFramePr>
          <p:nvPr/>
        </p:nvGraphicFramePr>
        <p:xfrm>
          <a:off x="673870" y="1898219"/>
          <a:ext cx="16553956" cy="63866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1765"/>
                <a:gridCol w="6559826"/>
                <a:gridCol w="4183876"/>
                <a:gridCol w="4138489"/>
              </a:tblGrid>
              <a:tr h="795533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角色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典型场景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痛点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WorkBuddy</a:t>
                      </a:r>
                      <a:r>
                        <a:rPr lang="zh-CN" altLang="en-US" dirty="0"/>
                        <a:t> 价值</a:t>
                      </a:r>
                      <a:endParaRPr lang="zh-CN" altLang="en-US" dirty="0"/>
                    </a:p>
                  </a:txBody>
                  <a:tcPr anchor="ctr"/>
                </a:tc>
              </a:tr>
              <a:tr h="795533">
                <a:tc>
                  <a:txBody>
                    <a:bodyPr/>
                    <a:lstStyle/>
                    <a:p>
                      <a:pPr marL="0" indent="0" algn="l" defTabSz="914400">
                        <a:lnSpc>
                          <a:spcPct val="130000"/>
                        </a:lnSpc>
                      </a:pPr>
                      <a:r>
                        <a:rPr lang="zh-CN" sz="2000" b="1" i="0" u="none" strike="noStrike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产品经理</a:t>
                      </a:r>
                      <a:endParaRPr sz="4000" b="1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marL="0" indent="0" algn="l" defTabSz="914400">
                        <a:lnSpc>
                          <a:spcPct val="130000"/>
                        </a:lnSpc>
                      </a:pPr>
                      <a:r>
                        <a:rPr lang="zh-CN" sz="1800" b="0" i="0" u="none" strike="noStrike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竞品分析 / PRD 撰写 / 数据分析 / 用户调研整理</a:t>
                      </a:r>
                      <a:endParaRPr sz="3600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marL="0" indent="0" algn="l" defTabSz="914400">
                        <a:lnSpc>
                          <a:spcPct val="130000"/>
                        </a:lnSpc>
                      </a:pPr>
                      <a:r>
                        <a:rPr lang="zh-CN" sz="1800" b="0" i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重复性调研、格式化文档耗时</a:t>
                      </a:r>
                      <a:endParaRPr sz="360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pPr marL="0" indent="0" algn="l" defTabSz="914400">
                        <a:lnSpc>
                          <a:spcPct val="130000"/>
                        </a:lnSpc>
                      </a:pPr>
                      <a:r>
                        <a:rPr lang="zh-CN" sz="1800" b="0" i="0" u="none" strike="noStrike">
                          <a:solidFill>
                            <a:srgbClr val="000000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一句话生成竞品分析报告、自动整理用研数据</a:t>
                      </a:r>
                      <a:endParaRPr sz="360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</a:tr>
              <a:tr h="795533">
                <a:tc>
                  <a:txBody>
                    <a:bodyPr/>
                    <a:lstStyle/>
                    <a:p>
                      <a:r>
                        <a:rPr sz="2000" b="1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运营</a:t>
                      </a:r>
                      <a:endParaRPr sz="4000" b="1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r>
                        <a:rPr sz="1800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数据报表</a:t>
                      </a:r>
                      <a:r>
                        <a:rPr sz="18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 / </a:t>
                      </a:r>
                      <a:r>
                        <a:rPr sz="1800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活动策划</a:t>
                      </a:r>
                      <a:r>
                        <a:rPr sz="18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 / </a:t>
                      </a:r>
                      <a:r>
                        <a:rPr sz="1800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内容创作</a:t>
                      </a:r>
                      <a:r>
                        <a:rPr sz="18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 / </a:t>
                      </a:r>
                      <a:r>
                        <a:rPr sz="1800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投放素材批量生成</a:t>
                      </a:r>
                      <a:endParaRPr sz="3600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多工具切换、手动整理数据</a:t>
                      </a:r>
                      <a:endParaRPr sz="360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跨应用自动汇总 + 可视化、批量生成多版本素材</a:t>
                      </a:r>
                      <a:endParaRPr sz="360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</a:tr>
              <a:tr h="795533">
                <a:tc>
                  <a:txBody>
                    <a:bodyPr/>
                    <a:lstStyle/>
                    <a:p>
                      <a:r>
                        <a:rPr sz="2000" b="1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管理层</a:t>
                      </a:r>
                      <a:endParaRPr sz="4000" b="1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r>
                        <a:rPr sz="1800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周报汇总</a:t>
                      </a:r>
                      <a:r>
                        <a:rPr sz="18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 / </a:t>
                      </a:r>
                      <a:r>
                        <a:rPr sz="1800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决策支持</a:t>
                      </a:r>
                      <a:r>
                        <a:rPr sz="18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 / </a:t>
                      </a:r>
                      <a:r>
                        <a:rPr sz="1800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文档审阅</a:t>
                      </a:r>
                      <a:r>
                        <a:rPr sz="18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 / </a:t>
                      </a:r>
                      <a:r>
                        <a:rPr sz="1800" dirty="0" err="1">
                          <a:solidFill>
                            <a:srgbClr val="000000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经营数据看板</a:t>
                      </a:r>
                      <a:endParaRPr sz="3600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信息过载、整理耗时</a:t>
                      </a:r>
                      <a:endParaRPr sz="360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自动汇总 + 摘要 + 洞察、一键生成经营简报</a:t>
                      </a:r>
                      <a:endParaRPr sz="360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</a:tr>
              <a:tr h="795533">
                <a:tc>
                  <a:txBody>
                    <a:bodyPr/>
                    <a:lstStyle/>
                    <a:p>
                      <a:r>
                        <a:rPr sz="2000" b="1" dirty="0" err="1">
                          <a:solidFill>
                            <a:srgbClr val="9A38D7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销售</a:t>
                      </a:r>
                      <a:r>
                        <a:rPr sz="2000" b="1" dirty="0">
                          <a:solidFill>
                            <a:srgbClr val="9A38D7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/</a:t>
                      </a:r>
                      <a:r>
                        <a:rPr sz="2000" b="1" dirty="0" err="1">
                          <a:solidFill>
                            <a:srgbClr val="9A38D7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售前</a:t>
                      </a:r>
                      <a:endParaRPr sz="4000" b="1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r>
                        <a:rPr sz="1800" dirty="0" err="1">
                          <a:solidFill>
                            <a:srgbClr val="9A38D7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客户方案定制</a:t>
                      </a:r>
                      <a:r>
                        <a:rPr sz="1800" dirty="0">
                          <a:solidFill>
                            <a:srgbClr val="9A38D7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 / </a:t>
                      </a:r>
                      <a:r>
                        <a:rPr sz="1800" dirty="0" err="1">
                          <a:solidFill>
                            <a:srgbClr val="9A38D7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标书撰写</a:t>
                      </a:r>
                      <a:r>
                        <a:rPr sz="1800" dirty="0">
                          <a:solidFill>
                            <a:srgbClr val="9A38D7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 / CRM </a:t>
                      </a:r>
                      <a:r>
                        <a:rPr sz="1800" dirty="0" err="1">
                          <a:solidFill>
                            <a:srgbClr val="9A38D7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数据整理</a:t>
                      </a:r>
                      <a:r>
                        <a:rPr sz="1800" dirty="0">
                          <a:solidFill>
                            <a:srgbClr val="9A38D7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 / </a:t>
                      </a:r>
                      <a:r>
                        <a:rPr sz="1800" dirty="0" err="1">
                          <a:solidFill>
                            <a:srgbClr val="9A38D7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会议纪要</a:t>
                      </a:r>
                      <a:endParaRPr sz="3600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r>
                        <a:rPr sz="1800" dirty="0" err="1">
                          <a:solidFill>
                            <a:srgbClr val="9A38D7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方案重复编写、客户信息分散</a:t>
                      </a:r>
                      <a:endParaRPr sz="3600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9A38D7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基于模板快速生成定制方案、自动提取会议要点</a:t>
                      </a:r>
                      <a:endParaRPr sz="360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</a:tr>
              <a:tr h="795533">
                <a:tc>
                  <a:txBody>
                    <a:bodyPr/>
                    <a:lstStyle/>
                    <a:p>
                      <a:r>
                        <a:rPr sz="2000" b="1" dirty="0">
                          <a:solidFill>
                            <a:srgbClr val="9A38D7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HR</a:t>
                      </a:r>
                      <a:endParaRPr sz="4000" b="1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r>
                        <a:rPr sz="1800" dirty="0" err="1">
                          <a:solidFill>
                            <a:srgbClr val="9A38D7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简历筛选</a:t>
                      </a:r>
                      <a:r>
                        <a:rPr sz="1800" dirty="0">
                          <a:solidFill>
                            <a:srgbClr val="9A38D7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 / </a:t>
                      </a:r>
                      <a:r>
                        <a:rPr sz="1800" dirty="0" err="1">
                          <a:solidFill>
                            <a:srgbClr val="9A38D7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制度整理</a:t>
                      </a:r>
                      <a:r>
                        <a:rPr sz="1800" dirty="0">
                          <a:solidFill>
                            <a:srgbClr val="9A38D7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 / </a:t>
                      </a:r>
                      <a:r>
                        <a:rPr sz="1800" dirty="0" err="1">
                          <a:solidFill>
                            <a:srgbClr val="9A38D7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员工沟通</a:t>
                      </a:r>
                      <a:r>
                        <a:rPr sz="1800" dirty="0">
                          <a:solidFill>
                            <a:srgbClr val="9A38D7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 / </a:t>
                      </a:r>
                      <a:r>
                        <a:rPr sz="1800" dirty="0" err="1">
                          <a:solidFill>
                            <a:srgbClr val="9A38D7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培训材料制作</a:t>
                      </a:r>
                      <a:endParaRPr sz="3600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r>
                        <a:rPr sz="1800" dirty="0" err="1">
                          <a:solidFill>
                            <a:srgbClr val="9A38D7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信息碎片化、政策检索困难</a:t>
                      </a:r>
                      <a:endParaRPr sz="3600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9A38D7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智能知识库 + 自动化流程</a:t>
                      </a:r>
                      <a:endParaRPr sz="360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</a:tr>
              <a:tr h="795533">
                <a:tc>
                  <a:txBody>
                    <a:bodyPr/>
                    <a:lstStyle/>
                    <a:p>
                      <a:r>
                        <a:rPr sz="2000" b="1" dirty="0" err="1">
                          <a:solidFill>
                            <a:srgbClr val="319B62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财务</a:t>
                      </a:r>
                      <a:endParaRPr sz="4000" b="1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r>
                        <a:rPr sz="1800" dirty="0" err="1">
                          <a:solidFill>
                            <a:srgbClr val="319B62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费用报销</a:t>
                      </a:r>
                      <a:r>
                        <a:rPr sz="1800" dirty="0">
                          <a:solidFill>
                            <a:srgbClr val="319B62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 / </a:t>
                      </a:r>
                      <a:r>
                        <a:rPr sz="1800" dirty="0" err="1">
                          <a:solidFill>
                            <a:srgbClr val="319B62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对账</a:t>
                      </a:r>
                      <a:r>
                        <a:rPr sz="1800" dirty="0">
                          <a:solidFill>
                            <a:srgbClr val="319B62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 / </a:t>
                      </a:r>
                      <a:r>
                        <a:rPr sz="1800" dirty="0" err="1">
                          <a:solidFill>
                            <a:srgbClr val="319B62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报告生成</a:t>
                      </a:r>
                      <a:r>
                        <a:rPr sz="1800" dirty="0">
                          <a:solidFill>
                            <a:srgbClr val="319B62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 / </a:t>
                      </a:r>
                      <a:r>
                        <a:rPr sz="1800" dirty="0" err="1">
                          <a:solidFill>
                            <a:srgbClr val="319B62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预算分析</a:t>
                      </a:r>
                      <a:endParaRPr sz="3600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r>
                        <a:rPr sz="1800" dirty="0" err="1">
                          <a:solidFill>
                            <a:srgbClr val="319B62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手工操作多、易出错</a:t>
                      </a:r>
                      <a:endParaRPr sz="3600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r>
                        <a:rPr sz="1800" dirty="0" err="1">
                          <a:solidFill>
                            <a:srgbClr val="319B62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发票自动识别</a:t>
                      </a:r>
                      <a:r>
                        <a:rPr sz="1800" dirty="0">
                          <a:solidFill>
                            <a:srgbClr val="319B62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 + </a:t>
                      </a:r>
                      <a:r>
                        <a:rPr sz="1800" dirty="0" err="1">
                          <a:solidFill>
                            <a:srgbClr val="319B62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报表生成、预算偏差自动预警</a:t>
                      </a:r>
                      <a:endParaRPr sz="3600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</a:tr>
              <a:tr h="795533">
                <a:tc>
                  <a:txBody>
                    <a:bodyPr/>
                    <a:lstStyle/>
                    <a:p>
                      <a:r>
                        <a:rPr sz="2000" b="1" dirty="0" err="1">
                          <a:solidFill>
                            <a:srgbClr val="319B62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法务</a:t>
                      </a:r>
                      <a:endParaRPr sz="4000" b="1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319B62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合同审查 / 条款比对 / 合规检查 / 法规检索</a:t>
                      </a:r>
                      <a:endParaRPr sz="360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r>
                        <a:rPr sz="1800" dirty="0" err="1">
                          <a:solidFill>
                            <a:srgbClr val="319B62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条款细节多、人工比对耗时</a:t>
                      </a:r>
                      <a:endParaRPr sz="3600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  <a:tc>
                  <a:txBody>
                    <a:bodyPr/>
                    <a:lstStyle/>
                    <a:p>
                      <a:r>
                        <a:rPr sz="1800" dirty="0" err="1">
                          <a:solidFill>
                            <a:srgbClr val="319B62">
                              <a:alpha val="100000"/>
                            </a:srgbClr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合同关键条款自动标注、风险点智能提示</a:t>
                      </a:r>
                      <a:endParaRPr sz="3600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marL="137160" marR="137160" marT="68580" marB="6858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矩形 88"/>
          <p:cNvSpPr/>
          <p:nvPr/>
        </p:nvSpPr>
        <p:spPr>
          <a:xfrm>
            <a:off x="487793" y="457233"/>
            <a:ext cx="38764" cy="323669"/>
          </a:xfrm>
          <a:prstGeom prst="rect">
            <a:avLst/>
          </a:prstGeom>
          <a:solidFill>
            <a:srgbClr val="0052D9"/>
          </a:solidFill>
          <a:ln w="12700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</a:defRPr>
            </a:pPr>
            <a:endParaRPr lang="zh-CN" altLang="en-US" sz="1800" kern="1200">
              <a:solidFill>
                <a:srgbClr val="FFFFFF"/>
              </a:solidFill>
              <a:latin typeface="方正兰亭黑_GBK" panose="02000500000000000000" pitchFamily="2" charset="-122"/>
              <a:ea typeface="方正兰亭黑_GBK" panose="02000500000000000000" pitchFamily="2" charset="-122"/>
            </a:endParaRPr>
          </a:p>
        </p:txBody>
      </p:sp>
      <p:sp>
        <p:nvSpPr>
          <p:cNvPr id="244" name="文本框 69"/>
          <p:cNvSpPr txBox="1"/>
          <p:nvPr/>
        </p:nvSpPr>
        <p:spPr>
          <a:xfrm>
            <a:off x="819644" y="307442"/>
            <a:ext cx="14992350" cy="5524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en-US" altLang="zh-CN" sz="3600" b="1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WorkBuddy</a:t>
            </a:r>
            <a:r>
              <a:rPr lang="zh-CN" altLang="en-US" sz="3600" b="1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 行业落地场景 </a:t>
            </a:r>
            <a:r>
              <a:rPr lang="en-US" altLang="zh-CN" sz="3600" b="1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–</a:t>
            </a:r>
            <a:r>
              <a:rPr lang="zh-CN" altLang="en-US" sz="3600" b="1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 金融</a:t>
            </a:r>
            <a:endParaRPr b="1" dirty="0"/>
          </a:p>
        </p:txBody>
      </p:sp>
      <p:graphicFrame>
        <p:nvGraphicFramePr>
          <p:cNvPr id="271" name="表格 270"/>
          <p:cNvGraphicFramePr>
            <a:graphicFrameLocks noGrp="1"/>
          </p:cNvGraphicFramePr>
          <p:nvPr/>
        </p:nvGraphicFramePr>
        <p:xfrm>
          <a:off x="323187" y="1486797"/>
          <a:ext cx="17641626" cy="8352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0210"/>
                <a:gridCol w="5663284"/>
                <a:gridCol w="4589943"/>
                <a:gridCol w="4618189"/>
              </a:tblGrid>
              <a:tr h="928055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场景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场景说明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痛点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WorkBuddy</a:t>
                      </a:r>
                      <a:r>
                        <a:rPr lang="zh-CN" altLang="en-US" dirty="0"/>
                        <a:t> 价值</a:t>
                      </a:r>
                      <a:endParaRPr lang="zh-CN" altLang="en-US" dirty="0"/>
                    </a:p>
                  </a:txBody>
                  <a:tcPr anchor="ctr"/>
                </a:tc>
              </a:tr>
              <a:tr h="92805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柜台、手机客服升级</a:t>
                      </a:r>
                      <a:endParaRPr lang="zh-CN" altLang="en-US" sz="2000" b="1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流水查询、挂失办理、综合签约、理财赎回 等</a:t>
                      </a:r>
                      <a:endParaRPr lang="zh-CN" altLang="en-US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传统客服只能回答问题</a:t>
                      </a:r>
                      <a:endParaRPr lang="zh-CN" altLang="en-US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dirty="0"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突破传统智能客服仅能问答的局限，实现「咨询</a:t>
                      </a:r>
                      <a:r>
                        <a:rPr lang="en-US" altLang="zh-CN" sz="1800" dirty="0"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-</a:t>
                      </a:r>
                      <a:r>
                        <a:rPr lang="zh-CN" altLang="en-US" sz="1800" dirty="0"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操作</a:t>
                      </a:r>
                      <a:r>
                        <a:rPr lang="en-US" altLang="zh-CN" sz="1800" dirty="0"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-</a:t>
                      </a:r>
                      <a:r>
                        <a:rPr lang="zh-CN" altLang="en-US" sz="1800" dirty="0"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反馈」全闭环</a:t>
                      </a:r>
                      <a:endParaRPr lang="zh-CN" altLang="en-US" sz="1800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anchor="ctr"/>
                </a:tc>
              </a:tr>
              <a:tr h="928055"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dirty="0"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信息处理与盯盘</a:t>
                      </a:r>
                      <a:endParaRPr lang="zh-CN" altLang="en-US" sz="2000" b="1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市场公告抓取、新闻资讯分析、行情异动监控、资讯简报推送 等</a:t>
                      </a:r>
                      <a:endParaRPr kumimoji="0" lang="zh-CN" alt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信息分散、人工盯盘难覆盖</a:t>
                      </a:r>
                      <a:r>
                        <a:rPr kumimoji="0" lang="en-US" altLang="zh-CN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7×24</a:t>
                      </a:r>
                      <a:r>
                        <a:rPr kumimoji="0" lang="en-GB" altLang="zh-CN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h</a:t>
                      </a:r>
                      <a:r>
                        <a:rPr kumimoji="0" lang="zh-CN" altLang="en-GB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，</a:t>
                      </a: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易遗漏关键信息</a:t>
                      </a:r>
                      <a:endParaRPr kumimoji="0" lang="zh-CN" alt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GB" altLang="zh-CN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AI</a:t>
                      </a: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自动抓取</a:t>
                      </a:r>
                      <a:r>
                        <a:rPr kumimoji="0" lang="en-US" altLang="zh-CN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+</a:t>
                      </a: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智能分析</a:t>
                      </a:r>
                      <a:r>
                        <a:rPr kumimoji="0" lang="en-US" altLang="zh-CN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+</a:t>
                      </a: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定时推送，实现信息处理全自动化闭环</a:t>
                      </a:r>
                      <a:endParaRPr kumimoji="0" lang="zh-CN" alt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</a:txBody>
                  <a:tcPr anchor="ctr"/>
                </a:tc>
              </a:tr>
              <a:tr h="928055"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dirty="0"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自动化研报复现</a:t>
                      </a:r>
                      <a:endParaRPr lang="zh-CN" altLang="en-US" sz="2000" b="1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研报解析、数据清洗、策略建模、回测验证、输出回测结果 等</a:t>
                      </a:r>
                      <a:endParaRPr kumimoji="0" lang="zh-CN" alt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分析师手动整理数据、编写代码，平均耗时</a:t>
                      </a:r>
                      <a:r>
                        <a:rPr kumimoji="0" lang="en-US" altLang="zh-CN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3</a:t>
                      </a: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天</a:t>
                      </a:r>
                      <a:endParaRPr kumimoji="0" lang="zh-CN" alt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GB" altLang="zh-CN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AI</a:t>
                      </a: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全流程自动化，研报复现周期从</a:t>
                      </a:r>
                      <a:r>
                        <a:rPr kumimoji="0" lang="en-US" altLang="zh-CN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3</a:t>
                      </a: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天缩短至半天内</a:t>
                      </a:r>
                      <a:endParaRPr kumimoji="0" lang="zh-CN" alt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</a:txBody>
                  <a:tcPr anchor="ctr"/>
                </a:tc>
              </a:tr>
              <a:tr h="928055"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dirty="0"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深度投研与资产配置</a:t>
                      </a:r>
                      <a:endParaRPr lang="zh-CN" altLang="en-US" sz="2000" b="1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宏观研判、大类资产配置轮动、行业赛道筛选、基金量化筛选 等</a:t>
                      </a:r>
                      <a:endParaRPr kumimoji="0" lang="zh-CN" alt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投研分析涉及</a:t>
                      </a:r>
                      <a:r>
                        <a:rPr kumimoji="0" lang="en-US" altLang="zh-CN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4</a:t>
                      </a: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层决策，数据源多、流程复杂，人工难以高效覆盖</a:t>
                      </a:r>
                      <a:endParaRPr kumimoji="0" lang="zh-CN" alt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基于</a:t>
                      </a:r>
                      <a:r>
                        <a:rPr kumimoji="0" lang="en-GB" altLang="zh-CN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Skill</a:t>
                      </a: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构建</a:t>
                      </a:r>
                      <a:r>
                        <a:rPr kumimoji="0" lang="en-US" altLang="zh-CN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4</a:t>
                      </a: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层投研框架，自动采集数据</a:t>
                      </a:r>
                      <a:r>
                        <a:rPr kumimoji="0" lang="en-US" altLang="zh-CN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+</a:t>
                      </a: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智能分析，输出</a:t>
                      </a:r>
                      <a:r>
                        <a:rPr kumimoji="0" lang="en-GB" altLang="zh-CN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TOP10</a:t>
                      </a: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标的组合</a:t>
                      </a:r>
                      <a:endParaRPr kumimoji="0" lang="zh-CN" alt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</a:txBody>
                  <a:tcPr anchor="ctr"/>
                </a:tc>
              </a:tr>
              <a:tr h="928055"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dirty="0">
                          <a:latin typeface="TencentSans W3" panose="020C04030202040F0204" pitchFamily="34" charset="-122"/>
                          <a:ea typeface="TencentSans W3" panose="020C04030202040F0204" pitchFamily="34" charset="-122"/>
                        </a:rPr>
                        <a:t>保险代理人提效</a:t>
                      </a:r>
                      <a:endParaRPr lang="zh-CN" altLang="en-US" sz="2000" b="1" dirty="0">
                        <a:latin typeface="TencentSans W3" panose="020C04030202040F0204" pitchFamily="34" charset="-122"/>
                        <a:ea typeface="TencentSans W3" panose="020C04030202040F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用户画像分析、个性化产品匹配、续保提醒、竞品监控、话术优化 等</a:t>
                      </a:r>
                      <a:endParaRPr kumimoji="0" lang="zh-CN" alt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代理人日常工作环节多，客户跟进、产品匹配、运营管理靠人工效率低</a:t>
                      </a:r>
                      <a:endParaRPr kumimoji="0" lang="zh-CN" alt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GB" altLang="zh-CN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AI</a:t>
                      </a: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全天候辅助代理人，自动完成客户运营</a:t>
                      </a:r>
                      <a:r>
                        <a:rPr kumimoji="0" lang="en-US" altLang="zh-CN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+</a:t>
                      </a: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精准产品推荐，推荐精准度远超人工</a:t>
                      </a:r>
                      <a:endParaRPr kumimoji="0" lang="zh-CN" alt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</a:txBody>
                  <a:tcPr anchor="ctr"/>
                </a:tc>
              </a:tr>
              <a:tr h="928055"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kern="1200">
                          <a:solidFill>
                            <a:schemeClr val="dk1"/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智能风控审核</a:t>
                      </a:r>
                      <a:endParaRPr lang="zh-CN" altLang="en-US" sz="2000" b="1" kern="1200">
                        <a:solidFill>
                          <a:schemeClr val="dk1"/>
                        </a:solidFill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贷款申请审批、反欺诈检测、异常交易识别、合规审查 等</a:t>
                      </a:r>
                      <a:endParaRPr kumimoji="0" lang="zh-CN" alt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8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风控规则复杂，人工审核效率低、覆盖面有限</a:t>
                      </a:r>
                      <a:endParaRPr kumimoji="0" lang="zh-CN" altLang="en-US" sz="1800" b="0" i="0" u="none" strike="noStrike" kern="1200" cap="none" spc="0" normalizeH="0" baseline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GB" sz="18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AI</a:t>
                      </a:r>
                      <a:r>
                        <a:rPr kumimoji="0" lang="zh-CN" altLang="en-US" sz="18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自动识别风险特征，实时预警</a:t>
                      </a:r>
                      <a:r>
                        <a:rPr kumimoji="0" lang="en-US" altLang="zh-CN" sz="18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+</a:t>
                      </a:r>
                      <a:r>
                        <a:rPr kumimoji="0" lang="zh-CN" altLang="en-US" sz="18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智能审批，审核效率提升数倍</a:t>
                      </a:r>
                      <a:endParaRPr kumimoji="0" lang="zh-CN" altLang="en-US" sz="1800" b="0" i="0" u="none" strike="noStrike" kern="1200" cap="none" spc="0" normalizeH="0" baseline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</a:txBody>
                  <a:tcPr marL="38100" marR="38100" marT="38100" marB="38100" anchor="ctr"/>
                </a:tc>
              </a:tr>
              <a:tr h="928055"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kern="1200">
                          <a:solidFill>
                            <a:schemeClr val="dk1"/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合规文档处理</a:t>
                      </a:r>
                      <a:endParaRPr lang="zh-CN" altLang="en-US" sz="2000" b="1" kern="1200">
                        <a:solidFill>
                          <a:schemeClr val="dk1"/>
                        </a:solidFill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监管报告编写、合规条款比对、政策变更影响分析 等</a:t>
                      </a:r>
                      <a:endParaRPr kumimoji="0" lang="zh-CN" alt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监管要求频繁更新，人工逐条比对耗时且易遗漏</a:t>
                      </a:r>
                      <a:endParaRPr kumimoji="0" lang="zh-CN" alt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GB" sz="18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AI</a:t>
                      </a:r>
                      <a:r>
                        <a:rPr kumimoji="0" lang="zh-CN" altLang="en-US" sz="18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自动追踪政策变更，智能生成合规报告，确保及时合规</a:t>
                      </a:r>
                      <a:endParaRPr kumimoji="0" lang="zh-CN" altLang="en-US" sz="1800" b="0" i="0" u="none" strike="noStrike" kern="1200" cap="none" spc="0" normalizeH="0" baseline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</a:txBody>
                  <a:tcPr marL="38100" marR="38100" marT="38100" marB="38100" anchor="ctr"/>
                </a:tc>
              </a:tr>
              <a:tr h="928055"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000" b="1" kern="1200" dirty="0">
                          <a:solidFill>
                            <a:schemeClr val="dk1"/>
                          </a:solidFill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智能投顾服务</a:t>
                      </a:r>
                      <a:endParaRPr lang="zh-CN" altLang="en-US" sz="2000" b="1" kern="1200" dirty="0">
                        <a:solidFill>
                          <a:schemeClr val="dk1"/>
                        </a:solidFill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8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客户风险评估、资产组合推荐、持仓分析、调仓建议 等</a:t>
                      </a:r>
                      <a:endParaRPr kumimoji="0" lang="zh-CN" altLang="en-US" sz="1800" b="0" i="0" u="none" strike="noStrike" kern="1200" cap="none" spc="0" normalizeH="0" baseline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zh-CN" altLang="en-US" sz="18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投顾人力有限，难以为每位客户提供个性化服务</a:t>
                      </a:r>
                      <a:endParaRPr kumimoji="0" lang="zh-CN" altLang="en-US" sz="1800" b="0" i="0" u="none" strike="noStrike" kern="1200" cap="none" spc="0" normalizeH="0" baseline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</a:txBody>
                  <a:tcPr marL="38100" marR="38100" marT="38100" marB="38100" anchor="ctr"/>
                </a:tc>
                <a:tc>
                  <a:txBody>
                    <a:bodyPr/>
                    <a:lstStyle/>
                    <a:p>
                      <a:pPr marL="0" marR="0" indent="0" algn="ctr" defTabSz="13716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GB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AI</a:t>
                      </a:r>
                      <a:r>
                        <a:rPr kumimoji="0" lang="zh-CN" altLang="en-US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encentSans W3" panose="020C04030202040F0204" pitchFamily="34" charset="-122"/>
                          <a:ea typeface="TencentSans W3" panose="020C04030202040F0204" pitchFamily="34" charset="-122"/>
                          <a:cs typeface="+mn-cs"/>
                        </a:rPr>
                        <a:t>根据客户画像自动生成个性化配置方案，服务覆盖面大幅提升</a:t>
                      </a:r>
                      <a:endParaRPr kumimoji="0" lang="zh-CN" alt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encentSans W3" panose="020C04030202040F0204" pitchFamily="34" charset="-122"/>
                        <a:ea typeface="TencentSans W3" panose="020C04030202040F0204" pitchFamily="34" charset="-122"/>
                        <a:cs typeface="+mn-cs"/>
                      </a:endParaRPr>
                    </a:p>
                  </a:txBody>
                  <a:tcPr marL="38100" marR="38100" marT="38100" marB="381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文本框 69"/>
          <p:cNvSpPr txBox="1"/>
          <p:nvPr/>
        </p:nvSpPr>
        <p:spPr>
          <a:xfrm>
            <a:off x="941395" y="342842"/>
            <a:ext cx="14992350" cy="5524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0" lvl="0" indent="0" algn="l" defTabSz="457200">
              <a:lnSpc>
                <a:spcPct val="10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zh-CN" sz="3600" b="1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日公业务场景</a:t>
            </a:r>
            <a:r>
              <a:rPr lang="en-US" sz="3600" b="1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-</a:t>
            </a:r>
            <a:r>
              <a:rPr lang="en-US" sz="3600" b="1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</a:rPr>
              <a:t>AI </a:t>
            </a:r>
            <a:r>
              <a:rPr lang="zh-CN" sz="3600" b="1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</a:rPr>
              <a:t>生成招聘海报</a:t>
            </a:r>
            <a:r>
              <a:rPr lang="en-US" altLang="zh-CN" sz="3600" b="1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</a:rPr>
              <a:t>&amp;</a:t>
            </a:r>
            <a:r>
              <a:rPr lang="zh-CN" altLang="en-US" sz="3600" b="1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</a:rPr>
              <a:t>生成</a:t>
            </a:r>
            <a:r>
              <a:rPr lang="en-US" altLang="zh-CN" sz="3600" b="1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</a:rPr>
              <a:t>PPT</a:t>
            </a:r>
            <a:endParaRPr b="1" dirty="0"/>
          </a:p>
        </p:txBody>
      </p:sp>
      <p:sp>
        <p:nvSpPr>
          <p:cNvPr id="50" name="矩形 88"/>
          <p:cNvSpPr/>
          <p:nvPr/>
        </p:nvSpPr>
        <p:spPr>
          <a:xfrm>
            <a:off x="487793" y="457233"/>
            <a:ext cx="38764" cy="323669"/>
          </a:xfrm>
          <a:prstGeom prst="rect">
            <a:avLst/>
          </a:prstGeom>
          <a:solidFill>
            <a:srgbClr val="0052D9"/>
          </a:solidFill>
          <a:ln w="12700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</a:defRPr>
            </a:pPr>
            <a:endParaRPr lang="zh-CN" altLang="en-US" sz="1800" kern="1200">
              <a:solidFill>
                <a:srgbClr val="FFFFFF"/>
              </a:solidFill>
              <a:latin typeface="方正兰亭黑_GBK" panose="02000500000000000000" pitchFamily="2" charset="-122"/>
              <a:ea typeface="方正兰亭黑_GBK" panose="02000500000000000000" pitchFamily="2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01523" y="3238974"/>
            <a:ext cx="1320800" cy="368300"/>
          </a:xfrm>
          <a:prstGeom prst="rect">
            <a:avLst/>
          </a:prstGeom>
          <a:ln w="6350">
            <a:prstDash val="solid"/>
          </a:ln>
        </p:spPr>
        <p:txBody>
          <a:bodyPr wrap="none">
            <a:spAutoFit/>
          </a:bodyPr>
          <a:lstStyle/>
          <a:p>
            <a:pPr indent="0">
              <a:buNone/>
            </a:pPr>
            <a:r>
              <a:rPr lang="zh-CN" dirty="0">
                <a:latin typeface="TencentSans W7"/>
                <a:ea typeface="TencentSans W7"/>
                <a:cs typeface="+mn-cs"/>
              </a:rPr>
              <a:t>编辑提示词</a:t>
            </a:r>
            <a:endParaRPr dirty="0"/>
          </a:p>
        </p:txBody>
      </p:sp>
      <p:sp>
        <p:nvSpPr>
          <p:cNvPr id="52" name="文本框 51"/>
          <p:cNvSpPr txBox="1"/>
          <p:nvPr/>
        </p:nvSpPr>
        <p:spPr>
          <a:xfrm>
            <a:off x="701523" y="3705819"/>
            <a:ext cx="6937828" cy="6247864"/>
          </a:xfrm>
          <a:prstGeom prst="rect">
            <a:avLst/>
          </a:prstGeom>
          <a:solidFill>
            <a:srgbClr val="BFBFBF">
              <a:alpha val="100000"/>
            </a:srgbClr>
          </a:solidFill>
          <a:ln w="6350">
            <a:prstDash val="solid"/>
          </a:ln>
        </p:spPr>
        <p:txBody>
          <a:bodyPr wrap="square">
            <a:spAutoFit/>
          </a:bodyPr>
          <a:lstStyle/>
          <a:p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#</a:t>
            </a:r>
            <a:r>
              <a:rPr sz="20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CodeBuddy</a:t>
            </a:r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 </a:t>
            </a:r>
            <a:r>
              <a:rPr sz="20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解决方案专家</a:t>
            </a:r>
            <a:endParaRPr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**</a:t>
            </a:r>
            <a:r>
              <a:rPr sz="20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产品名称</a:t>
            </a:r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：**</a:t>
            </a:r>
            <a:r>
              <a:rPr sz="20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CodeBuddy</a:t>
            </a:r>
            <a:endParaRPr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**</a:t>
            </a:r>
            <a:r>
              <a:rPr sz="20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产品Logo</a:t>
            </a:r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：** ![</a:t>
            </a:r>
            <a:r>
              <a:rPr sz="20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CodeBuddy</a:t>
            </a:r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 Logo](</a:t>
            </a:r>
            <a:r>
              <a:rPr sz="20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在codebuddy.cn上搜索产品logo。logo形象为一只卡通猫</a:t>
            </a:r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)</a:t>
            </a:r>
            <a:endParaRPr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**</a:t>
            </a:r>
            <a:r>
              <a:rPr sz="20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工作地点</a:t>
            </a:r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：**XX ｜**</a:t>
            </a:r>
            <a:r>
              <a:rPr sz="20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岗位级别</a:t>
            </a:r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：**</a:t>
            </a:r>
            <a:r>
              <a:rPr lang="en-US"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XX</a:t>
            </a:r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 / XX ｜**</a:t>
            </a:r>
            <a:r>
              <a:rPr sz="20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所属部门</a:t>
            </a:r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：**XXX - XXXX</a:t>
            </a:r>
            <a:endParaRPr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---</a:t>
            </a:r>
            <a:endParaRPr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##</a:t>
            </a:r>
            <a:r>
              <a:rPr sz="20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关于</a:t>
            </a:r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 </a:t>
            </a:r>
            <a:r>
              <a:rPr sz="20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CodeBuddy</a:t>
            </a:r>
            <a:endParaRPr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r>
              <a:rPr sz="20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CodeBuddy</a:t>
            </a:r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 </a:t>
            </a:r>
            <a:r>
              <a:rPr sz="20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是腾讯旗下的</a:t>
            </a:r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 AI </a:t>
            </a:r>
            <a:r>
              <a:rPr sz="20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智能编程助手，基于大模型能力为开发者提供覆盖软件研发全生命周期的</a:t>
            </a:r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 AI Agentic </a:t>
            </a:r>
            <a:r>
              <a:rPr sz="20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解决方案。我们正在寻找一位兼具技术深度与商业视野的解决方案专家，将产品能力转化为面向各行业客户的可落地方案，推动</a:t>
            </a:r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 AI Coding </a:t>
            </a:r>
            <a:r>
              <a:rPr sz="20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在企业场景中的规模化应用</a:t>
            </a:r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。</a:t>
            </a:r>
            <a:endParaRPr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---
##</a:t>
            </a:r>
            <a:r>
              <a:rPr sz="20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岗位职责</a:t>
            </a:r>
            <a:endParaRPr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**1. </a:t>
            </a:r>
            <a:r>
              <a:rPr sz="20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产品解决方案规划</a:t>
            </a:r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**</a:t>
            </a:r>
            <a:endParaRPr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- </a:t>
            </a:r>
            <a:r>
              <a:rPr sz="20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xxxx</a:t>
            </a:r>
            <a:endParaRPr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- </a:t>
            </a:r>
            <a:r>
              <a:rPr sz="20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xxxx</a:t>
            </a:r>
            <a:endParaRPr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r>
              <a:rPr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- </a:t>
            </a:r>
            <a:r>
              <a:rPr sz="20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xxxx</a:t>
            </a:r>
            <a:endParaRPr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endParaRPr lang="en-US" sz="2000" dirty="0"/>
          </a:p>
        </p:txBody>
      </p:sp>
      <p:sp>
        <p:nvSpPr>
          <p:cNvPr id="53" name="文本框 52"/>
          <p:cNvSpPr txBox="1"/>
          <p:nvPr/>
        </p:nvSpPr>
        <p:spPr>
          <a:xfrm>
            <a:off x="701523" y="1635730"/>
            <a:ext cx="6374525" cy="1231106"/>
          </a:xfrm>
          <a:prstGeom prst="rect">
            <a:avLst/>
          </a:prstGeom>
          <a:ln w="6350">
            <a:prstDash val="solid"/>
          </a:ln>
        </p:spPr>
        <p:txBody>
          <a:bodyPr wrap="square">
            <a:spAutoFit/>
          </a:bodyPr>
          <a:lstStyle/>
          <a:p>
            <a:pPr marL="285750" lvl="0" indent="-285750" algn="l" defTabSz="45720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en-US" sz="2000" dirty="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rPr>
              <a:t> </a:t>
            </a:r>
            <a:r>
              <a:rPr lang="zh-CN" sz="2000" dirty="0">
                <a:solidFill>
                  <a:schemeClr val="tx1">
                    <a:alpha val="10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用户群体</a:t>
            </a:r>
            <a:r>
              <a:rPr lang="en-US" sz="2000" dirty="0">
                <a:solidFill>
                  <a:schemeClr val="tx1">
                    <a:alpha val="10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:</a:t>
            </a:r>
            <a:r>
              <a:rPr lang="zh-CN" sz="2000" dirty="0">
                <a:solidFill>
                  <a:schemeClr val="tx1">
                    <a:alpha val="10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行政人员</a:t>
            </a:r>
            <a:endParaRPr sz="1800" dirty="0">
              <a:solidFill>
                <a:schemeClr val="tx1">
                  <a:alpha val="100000"/>
                </a:schemeClr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lvl="0" indent="-285750" algn="l" defTabSz="45720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endParaRPr lang="en-US" sz="1400" dirty="0">
              <a:solidFill>
                <a:schemeClr val="tx1">
                  <a:alpha val="100000"/>
                </a:schemeClr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lvl="0" indent="-285750" algn="l" defTabSz="45720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zh-CN" sz="2000" u="none" strike="noStrike" dirty="0">
                <a:solidFill>
                  <a:schemeClr val="tx1">
                    <a:alpha val="10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场景举例：描述需求后，Agent 基于描述内容进行完成海报、邮件、文档等内容的撰写与格式化</a:t>
            </a:r>
            <a:endParaRPr sz="1800" dirty="0">
              <a:solidFill>
                <a:schemeClr val="tx1">
                  <a:alpha val="100000"/>
                </a:schemeClr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427569" y="3238974"/>
            <a:ext cx="1320800" cy="368300"/>
          </a:xfrm>
          <a:prstGeom prst="rect">
            <a:avLst/>
          </a:prstGeom>
          <a:ln w="6350">
            <a:prstDash val="solid"/>
          </a:ln>
        </p:spPr>
        <p:txBody>
          <a:bodyPr wrap="none">
            <a:spAutoFit/>
          </a:bodyPr>
          <a:lstStyle/>
          <a:p>
            <a:pPr indent="0">
              <a:buNone/>
            </a:pPr>
            <a:r>
              <a:rPr lang="zh-CN" dirty="0">
                <a:latin typeface="TencentSans W7"/>
                <a:ea typeface="TencentSans W7"/>
                <a:cs typeface="+mn-cs"/>
              </a:rPr>
              <a:t>编辑提示词</a:t>
            </a:r>
            <a:endParaRPr dirty="0"/>
          </a:p>
        </p:txBody>
      </p:sp>
      <p:sp>
        <p:nvSpPr>
          <p:cNvPr id="4" name="文本框 3"/>
          <p:cNvSpPr txBox="1"/>
          <p:nvPr/>
        </p:nvSpPr>
        <p:spPr>
          <a:xfrm>
            <a:off x="10024815" y="3445440"/>
            <a:ext cx="5511800" cy="1631216"/>
          </a:xfrm>
          <a:prstGeom prst="rect">
            <a:avLst/>
          </a:prstGeom>
          <a:solidFill>
            <a:srgbClr val="BFBFBF">
              <a:alpha val="100000"/>
            </a:srgbClr>
          </a:solidFill>
          <a:ln w="6350">
            <a:prstDash val="solid"/>
          </a:ln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这是两份关于</a:t>
            </a:r>
            <a:r>
              <a:rPr lang="en-GB" altLang="zh-CN" sz="20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workbuddy</a:t>
            </a:r>
            <a:r>
              <a:rPr lang="zh-CN" altLang="en-US"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产品的简介，请根据这份内容和你之前的知识，可以联网搜索，制作一份完整的关于</a:t>
            </a:r>
            <a:r>
              <a:rPr lang="en-GB" altLang="zh-CN" sz="2000" dirty="0" err="1">
                <a:latin typeface="TencentSans W3" panose="020C04030202040F0204" pitchFamily="34" charset="-122"/>
                <a:ea typeface="TencentSans W3" panose="020C04030202040F0204" pitchFamily="34" charset="-122"/>
              </a:rPr>
              <a:t>workbuddy</a:t>
            </a:r>
            <a:r>
              <a:rPr lang="zh-CN" altLang="en-US"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的</a:t>
            </a:r>
            <a:r>
              <a:rPr lang="en-GB" altLang="zh-CN"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ppt</a:t>
            </a:r>
            <a:r>
              <a:rPr lang="zh-CN" altLang="en-GB"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，</a:t>
            </a:r>
            <a:r>
              <a:rPr lang="zh-CN" altLang="en-US"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要求：科技感十足的风格，能够让我眼前一新，需要包含功能介绍，技术特色，竞品分析。</a:t>
            </a:r>
            <a:endParaRPr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748369" y="1410174"/>
            <a:ext cx="5327650" cy="1828800"/>
          </a:xfrm>
          <a:prstGeom prst="rect">
            <a:avLst/>
          </a:prstGeom>
          <a:ln w="6350">
            <a:prstDash val="solid"/>
          </a:ln>
        </p:spPr>
        <p:txBody>
          <a:bodyPr wrap="square">
            <a:spAutoFit/>
          </a:bodyPr>
          <a:lstStyle/>
          <a:p>
            <a:pPr marL="285750" lvl="0" indent="-285750" algn="l" defTabSz="45720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en-US" sz="2000" dirty="0">
                <a:solidFill>
                  <a:schemeClr val="tx1">
                    <a:alpha val="10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</a:t>
            </a:r>
            <a:r>
              <a:rPr lang="zh-CN" sz="2000" dirty="0">
                <a:solidFill>
                  <a:schemeClr val="tx1">
                    <a:alpha val="10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用户群体</a:t>
            </a:r>
            <a:r>
              <a:rPr lang="en-US" sz="2000" dirty="0">
                <a:solidFill>
                  <a:schemeClr val="tx1">
                    <a:alpha val="10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:</a:t>
            </a:r>
            <a:r>
              <a:rPr lang="zh-CN" sz="2000" dirty="0">
                <a:solidFill>
                  <a:schemeClr val="tx1">
                    <a:alpha val="10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会议记录人员</a:t>
            </a:r>
            <a:endParaRPr sz="1800" dirty="0">
              <a:solidFill>
                <a:schemeClr val="tx1">
                  <a:alpha val="100000"/>
                </a:schemeClr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lvl="0" indent="-285750" algn="l" defTabSz="45720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endParaRPr lang="en-US" sz="1400" dirty="0">
              <a:solidFill>
                <a:schemeClr val="tx1">
                  <a:alpha val="100000"/>
                </a:schemeClr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lvl="0" indent="-285750" algn="l" defTabSz="45720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zh-CN" sz="2000" u="none" strike="noStrike" dirty="0">
                <a:solidFill>
                  <a:schemeClr val="tx1">
                    <a:alpha val="10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场景举例：</a:t>
            </a:r>
            <a:r>
              <a:rPr lang="en-US" sz="2000" u="none" strike="noStrike" dirty="0">
                <a:solidFill>
                  <a:schemeClr val="tx1">
                    <a:alpha val="10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PPT </a:t>
            </a:r>
            <a:r>
              <a:rPr lang="zh-CN" sz="2000" u="none" strike="noStrike" dirty="0">
                <a:solidFill>
                  <a:schemeClr val="tx1">
                    <a:alpha val="10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生成与编辑</a:t>
            </a:r>
            <a:endParaRPr sz="1800" dirty="0">
              <a:solidFill>
                <a:schemeClr val="tx1">
                  <a:alpha val="100000"/>
                </a:schemeClr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lvl="0" indent="-285750" algn="l" defTabSz="45720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endParaRPr lang="en-US" sz="2000" u="none" strike="noStrike" dirty="0">
              <a:solidFill>
                <a:schemeClr val="tx1">
                  <a:alpha val="100000"/>
                </a:schemeClr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lvl="0" indent="-285750" algn="l" defTabSz="45720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zh-CN" sz="2000" u="none" strike="noStrike" dirty="0">
                <a:solidFill>
                  <a:schemeClr val="tx1">
                    <a:alpha val="10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描述需求后，Agent 完成会议纪要、周报、邮件、文档等内容的撰写及格式优化</a:t>
            </a:r>
            <a:endParaRPr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858147" y="7586526"/>
            <a:ext cx="1320800" cy="368300"/>
          </a:xfrm>
          <a:prstGeom prst="rect">
            <a:avLst/>
          </a:prstGeom>
          <a:ln w="6350">
            <a:prstDash val="solid"/>
          </a:ln>
        </p:spPr>
        <p:txBody>
          <a:bodyPr wrap="none">
            <a:spAutoFit/>
          </a:bodyPr>
          <a:lstStyle/>
          <a:p>
            <a:pPr indent="0">
              <a:buNone/>
            </a:pPr>
            <a:r>
              <a:rPr lang="zh-CN" dirty="0">
                <a:latin typeface="TencentSans W7"/>
                <a:ea typeface="TencentSans W7"/>
                <a:cs typeface="+mn-cs"/>
              </a:rPr>
              <a:t>编辑提示词</a:t>
            </a:r>
            <a:endParaRPr dirty="0"/>
          </a:p>
        </p:txBody>
      </p:sp>
      <p:sp>
        <p:nvSpPr>
          <p:cNvPr id="7" name="文本框 6"/>
          <p:cNvSpPr txBox="1"/>
          <p:nvPr/>
        </p:nvSpPr>
        <p:spPr>
          <a:xfrm>
            <a:off x="10220528" y="7770676"/>
            <a:ext cx="5486400" cy="2246769"/>
          </a:xfrm>
          <a:prstGeom prst="rect">
            <a:avLst/>
          </a:prstGeom>
          <a:solidFill>
            <a:srgbClr val="BFBFBF">
              <a:alpha val="100000"/>
            </a:srgbClr>
          </a:solidFill>
          <a:ln w="6350">
            <a:prstDash val="solid"/>
          </a:ln>
        </p:spPr>
        <p:txBody>
          <a:bodyPr wrap="square">
            <a:spAutoFit/>
          </a:bodyPr>
          <a:lstStyle/>
          <a:p>
            <a:r>
              <a:rPr lang="zh-CN"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将</a:t>
            </a:r>
            <a:r>
              <a:rPr lang="en-US"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 @</a:t>
            </a:r>
            <a:r>
              <a:rPr lang="zh-CN"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用户数使用数掘</a:t>
            </a:r>
            <a:r>
              <a:rPr lang="en-US"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 </a:t>
            </a:r>
            <a:r>
              <a:rPr lang="zh-CN"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文件夹下用户研效数据进行分析，最终生成用户研效数据汇总分析</a:t>
            </a:r>
            <a:r>
              <a:rPr lang="en-US"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.xlsx</a:t>
            </a:r>
            <a:r>
              <a:rPr lang="zh-CN"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文件内容上包含：</a:t>
            </a:r>
            <a:r>
              <a:rPr lang="en-US"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
-</a:t>
            </a:r>
            <a:r>
              <a:rPr lang="zh-CN"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四个月用户规模统计</a:t>
            </a:r>
            <a:r>
              <a:rPr lang="en-US"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
-</a:t>
            </a:r>
            <a:r>
              <a:rPr lang="zh-CN"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补全使用情况及趋势</a:t>
            </a:r>
            <a:r>
              <a:rPr lang="en-US"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
-</a:t>
            </a:r>
            <a:r>
              <a:rPr lang="zh-CN"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对话使用情况及趋势</a:t>
            </a:r>
            <a:r>
              <a:rPr lang="en-US"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
-</a:t>
            </a:r>
            <a:r>
              <a:rPr lang="zh-CN" sz="2000" dirty="0">
                <a:latin typeface="TencentSans W3" panose="020C04030202040F0204" pitchFamily="34" charset="-122"/>
                <a:ea typeface="TencentSans W3" panose="020C04030202040F0204" pitchFamily="34" charset="-122"/>
              </a:rPr>
              <a:t>增加趋势图</a:t>
            </a:r>
            <a:endParaRPr dirty="0"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024815" y="5493204"/>
            <a:ext cx="5327650" cy="2133600"/>
          </a:xfrm>
          <a:prstGeom prst="rect">
            <a:avLst/>
          </a:prstGeom>
          <a:ln w="6350">
            <a:prstDash val="solid"/>
          </a:ln>
        </p:spPr>
        <p:txBody>
          <a:bodyPr wrap="square">
            <a:spAutoFit/>
          </a:bodyPr>
          <a:lstStyle/>
          <a:p>
            <a:pPr marL="285750" lvl="0" indent="-285750" algn="l" defTabSz="45720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en-US" sz="2000" dirty="0">
                <a:solidFill>
                  <a:schemeClr val="tx1">
                    <a:alpha val="10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</a:t>
            </a:r>
            <a:r>
              <a:rPr lang="zh-CN" sz="2000" dirty="0">
                <a:solidFill>
                  <a:schemeClr val="tx1">
                    <a:alpha val="10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用户群体</a:t>
            </a:r>
            <a:r>
              <a:rPr lang="en-US" sz="2000" dirty="0">
                <a:solidFill>
                  <a:schemeClr val="tx1">
                    <a:alpha val="10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:</a:t>
            </a:r>
            <a:r>
              <a:rPr lang="zh-CN" sz="2000" dirty="0">
                <a:solidFill>
                  <a:schemeClr val="tx1">
                    <a:alpha val="10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数据分析人员</a:t>
            </a:r>
            <a:endParaRPr sz="1800" dirty="0">
              <a:solidFill>
                <a:schemeClr val="tx1">
                  <a:alpha val="100000"/>
                </a:schemeClr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lvl="1" indent="0" algn="l" defTabSz="457200">
              <a:lnSpc>
                <a:spcPct val="100000"/>
              </a:lnSpc>
              <a:buNone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endParaRPr lang="zh-CN" sz="2000" dirty="0">
              <a:solidFill>
                <a:schemeClr val="tx1">
                  <a:alpha val="100000"/>
                </a:schemeClr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lvl="0" indent="-285750" algn="l" defTabSz="45720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endParaRPr lang="en-US" sz="1400" dirty="0">
              <a:solidFill>
                <a:schemeClr val="tx1">
                  <a:alpha val="100000"/>
                </a:schemeClr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285750" lvl="0" indent="-285750" algn="l" defTabSz="45720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zh-CN" sz="2000" u="none" strike="noStrike" dirty="0">
                <a:solidFill>
                  <a:schemeClr val="tx1">
                    <a:alpha val="100000"/>
                  </a:schemeClr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场景举例：上传数据并描述分析需求，Agent 完成数据清洗、指标计算、可视化图表生成、分析报告撰写，支持导出为 PPT、PDF、Excel 等格式</a:t>
            </a:r>
            <a:endParaRPr sz="1800" dirty="0">
              <a:solidFill>
                <a:schemeClr val="tx1">
                  <a:alpha val="100000"/>
                </a:schemeClr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18"/>
          <p:cNvSpPr txBox="1"/>
          <p:nvPr/>
        </p:nvSpPr>
        <p:spPr>
          <a:xfrm>
            <a:off x="1043215" y="9266895"/>
            <a:ext cx="643801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900" kern="5000" spc="1500">
                <a:solidFill>
                  <a:srgbClr val="0052D9"/>
                </a:solidFill>
                <a:latin typeface="腾讯体 W7" panose="020C08030202040F0204" pitchFamily="34" charset="-122"/>
                <a:ea typeface="腾讯体 W7" panose="020C08030202040F0204" pitchFamily="34" charset="-122"/>
              </a:rPr>
              <a:t>Tencent Cloud</a:t>
            </a:r>
            <a:endParaRPr lang="zh-CN" altLang="en-US" sz="900" kern="5000" spc="1500">
              <a:solidFill>
                <a:srgbClr val="0052D9"/>
              </a:solidFill>
              <a:latin typeface="腾讯体 W7" panose="020C08030202040F0204" pitchFamily="34" charset="-122"/>
              <a:ea typeface="腾讯体 W7" panose="020C08030202040F0204" pitchFamily="34" charset="-122"/>
            </a:endParaRPr>
          </a:p>
        </p:txBody>
      </p:sp>
      <p:sp>
        <p:nvSpPr>
          <p:cNvPr id="101" name="TextBox 2"/>
          <p:cNvSpPr txBox="1"/>
          <p:nvPr/>
        </p:nvSpPr>
        <p:spPr>
          <a:xfrm>
            <a:off x="1043215" y="2430284"/>
            <a:ext cx="3543300" cy="3175000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l" defTabSz="914400">
              <a:defRPr sz="6000" spc="300">
                <a:solidFill>
                  <a:srgbClr val="FFFFFF"/>
                </a:solidFill>
                <a:latin typeface="腾讯体 W7" panose="020C08030202040F0204" pitchFamily="34" charset="-122"/>
                <a:ea typeface="腾讯体 W7" panose="020C08030202040F0204" pitchFamily="34" charset="-122"/>
                <a:cs typeface="腾讯体 W7" panose="020C08030202040F0204" pitchFamily="34" charset="-122"/>
                <a:sym typeface="腾讯体 W7" panose="020C08030202040F0204" pitchFamily="34" charset="-122"/>
              </a:defRPr>
            </a:lvl1pPr>
          </a:lstStyle>
          <a:p>
            <a:pPr>
              <a:lnSpc>
                <a:spcPct val="104000"/>
              </a:lnSpc>
            </a:pPr>
            <a:r>
              <a:rPr lang="en-US" sz="20000">
                <a:ln w="19050">
                  <a:gradFill rotWithShape="1">
                    <a:gsLst>
                      <a:gs pos="0">
                        <a:srgbClr val="C4DBFA">
                          <a:alpha val="0"/>
                        </a:srgbClr>
                      </a:gs>
                      <a:gs pos="100000">
                        <a:srgbClr val="0052D9">
                          <a:alpha val="100000"/>
                        </a:srgbClr>
                      </a:gs>
                    </a:gsLst>
                    <a:lin ang="16200000" scaled="1"/>
                    <a:tileRect/>
                  </a:gradFill>
                </a:ln>
                <a:noFill/>
                <a:latin typeface="方正兰亭中黑_GBK"/>
                <a:ea typeface="方正兰亭中黑_GBK"/>
                <a:cs typeface="腾讯体 W7"/>
                <a:sym typeface="腾讯体 W7"/>
              </a:rPr>
              <a:t>03</a:t>
            </a:r>
            <a:endParaRPr lang="en-US" sz="20000">
              <a:ln w="19050">
                <a:gradFill rotWithShape="1">
                  <a:gsLst>
                    <a:gs pos="0">
                      <a:srgbClr val="C4DBFA">
                        <a:alpha val="0"/>
                      </a:srgbClr>
                    </a:gs>
                    <a:gs pos="100000">
                      <a:srgbClr val="0052D9">
                        <a:alpha val="100000"/>
                      </a:srgbClr>
                    </a:gs>
                  </a:gsLst>
                  <a:lin ang="16200000" scaled="1"/>
                  <a:tileRect/>
                </a:gradFill>
              </a:ln>
              <a:noFill/>
              <a:latin typeface="方正兰亭中黑_GBK"/>
              <a:ea typeface="方正兰亭中黑_GBK"/>
              <a:cs typeface="腾讯体 W7"/>
              <a:sym typeface="腾讯体 W7"/>
            </a:endParaRPr>
          </a:p>
        </p:txBody>
      </p:sp>
      <p:cxnSp>
        <p:nvCxnSpPr>
          <p:cNvPr id="102" name="直接连接符 22"/>
          <p:cNvCxnSpPr/>
          <p:nvPr/>
        </p:nvCxnSpPr>
        <p:spPr>
          <a:xfrm>
            <a:off x="1043215" y="4479655"/>
            <a:ext cx="572324" cy="0"/>
          </a:xfrm>
          <a:prstGeom prst="line">
            <a:avLst/>
          </a:prstGeom>
          <a:ln w="34925">
            <a:solidFill>
              <a:srgbClr val="3C7CE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2"/>
          <p:cNvSpPr txBox="1">
            <a:spLocks noChangeArrowheads="1"/>
          </p:cNvSpPr>
          <p:nvPr/>
        </p:nvSpPr>
        <p:spPr bwMode="auto">
          <a:xfrm>
            <a:off x="1043215" y="4585763"/>
            <a:ext cx="12719050" cy="1219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zh-CN" altLang="en-US" sz="8000" dirty="0">
                <a:solidFill>
                  <a:srgbClr val="0052D8">
                    <a:alpha val="100000"/>
                  </a:srgbClr>
                </a:solidFill>
                <a:latin typeface="腾讯体 W7"/>
                <a:ea typeface="腾讯体 W7"/>
                <a:cs typeface="TTTGB Medium"/>
              </a:rPr>
              <a:t>产品</a:t>
            </a:r>
            <a:r>
              <a:rPr lang="zh-CN" sz="8000" dirty="0">
                <a:solidFill>
                  <a:srgbClr val="0052D8">
                    <a:alpha val="100000"/>
                  </a:srgbClr>
                </a:solidFill>
                <a:latin typeface="腾讯体 W7"/>
                <a:ea typeface="腾讯体 W7"/>
                <a:cs typeface="TTTGB Medium"/>
              </a:rPr>
              <a:t>技术</a:t>
            </a:r>
            <a:r>
              <a:rPr lang="zh-CN" altLang="en-US" sz="8000" dirty="0">
                <a:solidFill>
                  <a:srgbClr val="0052D8">
                    <a:alpha val="100000"/>
                  </a:srgbClr>
                </a:solidFill>
                <a:latin typeface="腾讯体 W7"/>
                <a:ea typeface="腾讯体 W7"/>
                <a:cs typeface="TTTGB Medium"/>
              </a:rPr>
              <a:t>优势</a:t>
            </a:r>
            <a:endParaRPr dirty="0"/>
          </a:p>
        </p:txBody>
      </p:sp>
      <p:sp>
        <p:nvSpPr>
          <p:cNvPr id="104" name="TextBox 3"/>
          <p:cNvSpPr txBox="1">
            <a:spLocks noChangeArrowheads="1"/>
          </p:cNvSpPr>
          <p:nvPr/>
        </p:nvSpPr>
        <p:spPr bwMode="auto">
          <a:xfrm flipH="1">
            <a:off x="1043215" y="6004982"/>
            <a:ext cx="729615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>
              <a:defRPr sz="10000">
                <a:solidFill>
                  <a:srgbClr val="0052D8"/>
                </a:solidFill>
                <a:latin typeface="TTTGB Medium" panose="020C06030202040F0204" charset="-122"/>
                <a:ea typeface="TTTGB Medium" panose="020C06030202040F0204" charset="-122"/>
                <a:cs typeface="TTTGB Medium" panose="020C06030202040F0204" charset="-122"/>
              </a:defRPr>
            </a:lvl1pPr>
            <a:lvl2pPr marL="742950" indent="-285750">
              <a:defRPr>
                <a:latin typeface="Calibri" panose="020F0502020204030204" charset="0"/>
              </a:defRPr>
            </a:lvl2pPr>
            <a:lvl3pPr marL="1143000" indent="-228600">
              <a:defRPr>
                <a:latin typeface="Calibri" panose="020F0502020204030204" charset="0"/>
              </a:defRPr>
            </a:lvl3pPr>
            <a:lvl4pPr marL="1600200" indent="-228600">
              <a:defRPr>
                <a:latin typeface="Calibri" panose="020F0502020204030204" charset="0"/>
              </a:defRPr>
            </a:lvl4pPr>
            <a:lvl5pPr marL="2057400" indent="-228600">
              <a:defRPr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9pPr>
          </a:lstStyle>
          <a:p>
            <a:r>
              <a:rPr lang="zh-CN" altLang="en-US" sz="2800" dirty="0">
                <a:latin typeface="方正兰亭中黑_GBK"/>
                <a:ea typeface="方正兰亭中黑_GBK"/>
                <a:cs typeface="TTTGB Medium"/>
              </a:rPr>
              <a:t>全栈自研</a:t>
            </a:r>
            <a:r>
              <a:rPr lang="zh-CN" sz="2800" dirty="0">
                <a:latin typeface="方正兰亭中黑_GBK"/>
                <a:ea typeface="方正兰亭中黑_GBK"/>
                <a:cs typeface="TTTGB Medium"/>
              </a:rPr>
              <a:t>，安全与效率双平衡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文本框 87"/>
          <p:cNvSpPr txBox="1"/>
          <p:nvPr/>
        </p:nvSpPr>
        <p:spPr>
          <a:xfrm>
            <a:off x="852164" y="342842"/>
            <a:ext cx="13538200" cy="5524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0" algn="l" defTabSz="457200">
              <a:lnSpc>
                <a:spcPct val="10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zh-CN" altLang="en-US" sz="3600" b="0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全栈自研，多任务并发，更可靠</a:t>
            </a:r>
            <a:endParaRPr dirty="0"/>
          </a:p>
        </p:txBody>
      </p:sp>
      <p:sp>
        <p:nvSpPr>
          <p:cNvPr id="129" name="矩形 88"/>
          <p:cNvSpPr/>
          <p:nvPr/>
        </p:nvSpPr>
        <p:spPr>
          <a:xfrm>
            <a:off x="487793" y="457233"/>
            <a:ext cx="38764" cy="323669"/>
          </a:xfrm>
          <a:prstGeom prst="rect">
            <a:avLst/>
          </a:prstGeom>
          <a:solidFill>
            <a:srgbClr val="0052D9"/>
          </a:solidFill>
          <a:ln w="12700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</a:defRPr>
            </a:pPr>
            <a:endParaRPr lang="zh-CN" altLang="en-US" sz="1800" kern="1200">
              <a:solidFill>
                <a:srgbClr val="FFFFFF"/>
              </a:solidFill>
              <a:latin typeface="方正兰亭黑_GBK" panose="02000500000000000000" pitchFamily="2" charset="-122"/>
              <a:ea typeface="方正兰亭黑_GBK" panose="02000500000000000000" pitchFamily="2" charset="-122"/>
            </a:endParaRPr>
          </a:p>
        </p:txBody>
      </p:sp>
      <p:sp>
        <p:nvSpPr>
          <p:cNvPr id="157" name="圆形"/>
          <p:cNvSpPr/>
          <p:nvPr/>
        </p:nvSpPr>
        <p:spPr>
          <a:xfrm>
            <a:off x="2960275" y="3600538"/>
            <a:ext cx="1333326" cy="1333326"/>
          </a:xfrm>
          <a:prstGeom prst="ellipse">
            <a:avLst/>
          </a:prstGeom>
          <a:solidFill>
            <a:srgbClr val="0060F0"/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619125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60F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58" name="标题文本一"/>
          <p:cNvSpPr txBox="1"/>
          <p:nvPr/>
        </p:nvSpPr>
        <p:spPr>
          <a:xfrm>
            <a:off x="2938350" y="5234279"/>
            <a:ext cx="1231106" cy="49750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/>
          <a:p>
            <a:pPr marL="0" lvl="1" algn="ctr" defTabSz="342900" hangingPunct="0">
              <a:lnSpc>
                <a:spcPct val="150000"/>
              </a:lnSpc>
              <a:defRPr b="0">
                <a:solidFill>
                  <a:srgbClr val="0060F0">
                    <a:hueOff val="848127"/>
                    <a:lumOff val="-2946"/>
                  </a:srgbClr>
                </a:solidFill>
                <a:latin typeface="+mn-lt"/>
                <a:ea typeface="+mn-ea"/>
                <a:cs typeface="+mn-cs"/>
                <a:sym typeface="腾讯体 W7"/>
              </a:defRPr>
            </a:pPr>
            <a:r>
              <a:rPr lang="zh-CN" altLang="en-US" sz="2400" b="1" kern="0" dirty="0">
                <a:solidFill>
                  <a:srgbClr val="0060FF"/>
                </a:solidFill>
                <a:latin typeface="腾讯体 W7"/>
                <a:sym typeface="腾讯体 W7"/>
              </a:rPr>
              <a:t>全栈自研</a:t>
            </a:r>
            <a:endParaRPr sz="2400" b="1" kern="0" dirty="0">
              <a:solidFill>
                <a:srgbClr val="0060FF"/>
              </a:solidFill>
              <a:latin typeface="腾讯体 W7"/>
              <a:sym typeface="腾讯体 W7"/>
            </a:endParaRPr>
          </a:p>
        </p:txBody>
      </p:sp>
      <p:sp>
        <p:nvSpPr>
          <p:cNvPr id="159" name="此处为内容描述文本，文本字体选用微软雅黑，字号20磅，字重Regular，颜色色值为#000000，行距为1.5倍。"/>
          <p:cNvSpPr txBox="1"/>
          <p:nvPr/>
        </p:nvSpPr>
        <p:spPr>
          <a:xfrm>
            <a:off x="1642156" y="6032203"/>
            <a:ext cx="3969568" cy="651717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l" defTabSz="457200">
              <a:lnSpc>
                <a:spcPct val="130000"/>
              </a:lnSpc>
              <a:defRPr sz="2000" b="0">
                <a:latin typeface="PingFang SC Regular"/>
                <a:ea typeface="PingFang SC Regular"/>
                <a:cs typeface="PingFang SC Regular"/>
                <a:sym typeface="PingFang SC Regular"/>
              </a:defRPr>
            </a:lvl1pPr>
          </a:lstStyle>
          <a:p>
            <a:pPr algn="ctr" defTabSz="685800" hangingPunct="0">
              <a:lnSpc>
                <a:spcPct val="150000"/>
              </a:lnSpc>
            </a:pPr>
            <a:r>
              <a:rPr lang="zh-CN" altLang="en-US" sz="1500" kern="0" dirty="0">
                <a:solidFill>
                  <a:srgbClr val="000000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独立的桌面端应用，开箱即用；自主研发的 </a:t>
            </a:r>
            <a:r>
              <a:rPr lang="en-US" altLang="zh-CN" sz="1500" kern="0" dirty="0">
                <a:solidFill>
                  <a:srgbClr val="000000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Agent</a:t>
            </a:r>
            <a:r>
              <a:rPr lang="zh-CN" altLang="en-US" sz="1500" kern="0" dirty="0">
                <a:solidFill>
                  <a:srgbClr val="000000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 引擎，不依赖第三方 </a:t>
            </a:r>
            <a:r>
              <a:rPr lang="en-US" altLang="zh-CN" sz="1500" kern="0" dirty="0">
                <a:solidFill>
                  <a:srgbClr val="000000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Agent</a:t>
            </a:r>
            <a:r>
              <a:rPr lang="zh-CN" altLang="en-US" sz="1500" kern="0" dirty="0">
                <a:solidFill>
                  <a:srgbClr val="000000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 框架</a:t>
            </a:r>
            <a:endParaRPr lang="en-US" altLang="zh-CN" sz="1500" kern="0" dirty="0">
              <a:solidFill>
                <a:srgbClr val="000000"/>
              </a:solidFill>
              <a:latin typeface="FZLanTingHei-R-GBK" panose="02000000000000000000" pitchFamily="2" charset="-122"/>
              <a:ea typeface="FZLanTingHei-R-GBK" panose="02000000000000000000" pitchFamily="2" charset="-122"/>
            </a:endParaRPr>
          </a:p>
        </p:txBody>
      </p:sp>
      <p:sp>
        <p:nvSpPr>
          <p:cNvPr id="160" name="圆形"/>
          <p:cNvSpPr/>
          <p:nvPr/>
        </p:nvSpPr>
        <p:spPr>
          <a:xfrm>
            <a:off x="13989725" y="3600538"/>
            <a:ext cx="1333326" cy="1333326"/>
          </a:xfrm>
          <a:prstGeom prst="ellipse">
            <a:avLst/>
          </a:prstGeom>
          <a:solidFill>
            <a:srgbClr val="0060F0"/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619125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60F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61" name="标题文本三"/>
          <p:cNvSpPr txBox="1"/>
          <p:nvPr/>
        </p:nvSpPr>
        <p:spPr>
          <a:xfrm>
            <a:off x="14218667" y="5245397"/>
            <a:ext cx="923330" cy="49750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/>
          <a:p>
            <a:pPr marL="0" lvl="1" algn="ctr" defTabSz="342900" hangingPunct="0">
              <a:lnSpc>
                <a:spcPct val="150000"/>
              </a:lnSpc>
              <a:defRPr b="0">
                <a:solidFill>
                  <a:srgbClr val="0060F0">
                    <a:hueOff val="848127"/>
                    <a:lumOff val="-2946"/>
                  </a:srgbClr>
                </a:solidFill>
                <a:latin typeface="+mn-lt"/>
                <a:ea typeface="+mn-ea"/>
                <a:cs typeface="+mn-cs"/>
                <a:sym typeface="腾讯体 W7"/>
              </a:defRPr>
            </a:pPr>
            <a:r>
              <a:rPr lang="zh-CN" altLang="en-US" sz="2400" b="1" kern="0" dirty="0">
                <a:solidFill>
                  <a:srgbClr val="0060FF"/>
                </a:solidFill>
                <a:latin typeface="腾讯体 W7"/>
                <a:sym typeface="腾讯体 W7"/>
              </a:rPr>
              <a:t>更可靠</a:t>
            </a:r>
            <a:endParaRPr sz="2400" b="1" kern="0" dirty="0">
              <a:solidFill>
                <a:srgbClr val="0060FF"/>
              </a:solidFill>
              <a:latin typeface="腾讯体 W7"/>
              <a:sym typeface="腾讯体 W7"/>
            </a:endParaRPr>
          </a:p>
        </p:txBody>
      </p:sp>
      <p:sp>
        <p:nvSpPr>
          <p:cNvPr id="162" name="此处为内容描述文本，文本字体选用微软雅黑，字号20磅，字重Regular，颜色色值为#000000，行距为1.5倍。"/>
          <p:cNvSpPr txBox="1"/>
          <p:nvPr/>
        </p:nvSpPr>
        <p:spPr>
          <a:xfrm>
            <a:off x="12673057" y="6032203"/>
            <a:ext cx="3966663" cy="997966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l" defTabSz="457200">
              <a:lnSpc>
                <a:spcPct val="130000"/>
              </a:lnSpc>
              <a:defRPr sz="2000" b="0">
                <a:latin typeface="PingFang SC Regular"/>
                <a:ea typeface="PingFang SC Regular"/>
                <a:cs typeface="PingFang SC Regular"/>
                <a:sym typeface="PingFang SC Regular"/>
              </a:defRPr>
            </a:lvl1pPr>
          </a:lstStyle>
          <a:p>
            <a:pPr algn="ctr" defTabSz="685800" hangingPunct="0">
              <a:lnSpc>
                <a:spcPct val="150000"/>
              </a:lnSpc>
            </a:pPr>
            <a:r>
              <a:rPr lang="zh-CN" altLang="en-US" sz="1500" kern="0" dirty="0">
                <a:solidFill>
                  <a:srgbClr val="000000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工作空间隔离，</a:t>
            </a:r>
            <a:r>
              <a:rPr lang="en-US" altLang="zh-CN" sz="1500" kern="0" dirty="0">
                <a:solidFill>
                  <a:srgbClr val="000000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Agent</a:t>
            </a:r>
            <a:r>
              <a:rPr lang="zh-CN" altLang="en-US" sz="1500" kern="0" dirty="0">
                <a:solidFill>
                  <a:srgbClr val="000000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 只在制定目录工作，不会越界读、改文件；长任务不崩溃，多重上下文管理机制，任务步骤再多，也能稳定跑完</a:t>
            </a:r>
            <a:endParaRPr lang="en-US" altLang="zh-CN" sz="1500" kern="0" dirty="0">
              <a:solidFill>
                <a:srgbClr val="000000"/>
              </a:solidFill>
              <a:latin typeface="FZLanTingHei-R-GBK" panose="02000000000000000000" pitchFamily="2" charset="-122"/>
              <a:ea typeface="FZLanTingHei-R-GBK" panose="02000000000000000000" pitchFamily="2" charset="-122"/>
            </a:endParaRPr>
          </a:p>
        </p:txBody>
      </p:sp>
      <p:sp>
        <p:nvSpPr>
          <p:cNvPr id="163" name="圆形"/>
          <p:cNvSpPr/>
          <p:nvPr/>
        </p:nvSpPr>
        <p:spPr>
          <a:xfrm>
            <a:off x="8474948" y="3600538"/>
            <a:ext cx="1333326" cy="1333326"/>
          </a:xfrm>
          <a:prstGeom prst="ellipse">
            <a:avLst/>
          </a:prstGeom>
          <a:solidFill>
            <a:srgbClr val="0060F0"/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619125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60F0"/>
              </a:solidFill>
              <a:effectLst/>
              <a:uLnTx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64" name="标题文本二"/>
          <p:cNvSpPr txBox="1"/>
          <p:nvPr/>
        </p:nvSpPr>
        <p:spPr>
          <a:xfrm>
            <a:off x="8299134" y="5234279"/>
            <a:ext cx="1538883" cy="49750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/>
          <a:p>
            <a:pPr marL="0" lvl="1" algn="ctr" defTabSz="342900" hangingPunct="0">
              <a:lnSpc>
                <a:spcPct val="150000"/>
              </a:lnSpc>
              <a:defRPr b="0">
                <a:solidFill>
                  <a:srgbClr val="0060F0">
                    <a:hueOff val="848127"/>
                    <a:lumOff val="-2946"/>
                  </a:srgbClr>
                </a:solidFill>
                <a:latin typeface="+mn-lt"/>
                <a:ea typeface="+mn-ea"/>
                <a:cs typeface="+mn-cs"/>
                <a:sym typeface="腾讯体 W7"/>
              </a:defRPr>
            </a:pPr>
            <a:r>
              <a:rPr lang="zh-CN" altLang="en-US" sz="2400" b="1" kern="0" dirty="0">
                <a:solidFill>
                  <a:srgbClr val="0060FF"/>
                </a:solidFill>
                <a:latin typeface="腾讯体 W7"/>
                <a:sym typeface="腾讯体 W7"/>
              </a:rPr>
              <a:t>多任务并发</a:t>
            </a:r>
            <a:endParaRPr sz="2400" b="1" kern="0" dirty="0">
              <a:solidFill>
                <a:srgbClr val="0060FF"/>
              </a:solidFill>
              <a:latin typeface="腾讯体 W7"/>
              <a:sym typeface="腾讯体 W7"/>
            </a:endParaRPr>
          </a:p>
        </p:txBody>
      </p:sp>
      <p:sp>
        <p:nvSpPr>
          <p:cNvPr id="165" name="此处为内容描述文本，文本字体选用微软雅黑，字号20磅，字重Regular，颜色色值为#000000，行距为1.5倍。"/>
          <p:cNvSpPr txBox="1"/>
          <p:nvPr/>
        </p:nvSpPr>
        <p:spPr>
          <a:xfrm>
            <a:off x="7158279" y="6032203"/>
            <a:ext cx="3966663" cy="997966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l" defTabSz="457200">
              <a:lnSpc>
                <a:spcPct val="130000"/>
              </a:lnSpc>
              <a:defRPr sz="2000" b="0">
                <a:latin typeface="PingFang SC Regular"/>
                <a:ea typeface="PingFang SC Regular"/>
                <a:cs typeface="PingFang SC Regular"/>
                <a:sym typeface="PingFang SC Regular"/>
              </a:defRPr>
            </a:lvl1pPr>
          </a:lstStyle>
          <a:p>
            <a:pPr algn="ctr" defTabSz="685800" hangingPunct="0">
              <a:lnSpc>
                <a:spcPct val="150000"/>
              </a:lnSpc>
            </a:pPr>
            <a:r>
              <a:rPr lang="zh-CN" altLang="en-US" sz="1500" kern="0" dirty="0">
                <a:solidFill>
                  <a:srgbClr val="000000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多任务同时执行，写报告 </a:t>
            </a:r>
            <a:r>
              <a:rPr lang="en-US" altLang="zh-CN" sz="1500" kern="0" dirty="0">
                <a:solidFill>
                  <a:srgbClr val="000000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+</a:t>
            </a:r>
            <a:r>
              <a:rPr lang="zh-CN" altLang="en-US" sz="1500" kern="0" dirty="0">
                <a:solidFill>
                  <a:srgbClr val="000000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 数据分析 </a:t>
            </a:r>
            <a:r>
              <a:rPr lang="en-US" altLang="zh-CN" sz="1500" kern="0" dirty="0">
                <a:solidFill>
                  <a:srgbClr val="000000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+</a:t>
            </a:r>
            <a:r>
              <a:rPr lang="zh-CN" altLang="en-US" sz="1500" kern="0" dirty="0">
                <a:solidFill>
                  <a:srgbClr val="000000"/>
                </a:solidFill>
                <a:latin typeface="FZLanTingHei-R-GBK" panose="02000000000000000000" pitchFamily="2" charset="-122"/>
                <a:ea typeface="FZLanTingHei-R-GBK" panose="02000000000000000000" pitchFamily="2" charset="-122"/>
              </a:rPr>
              <a:t> 文件整理 无需排队等待；任务互不干扰，独立进程不冲突；任务状态与进度一目了然</a:t>
            </a:r>
            <a:endParaRPr lang="en-US" altLang="zh-CN" sz="1500" kern="0" dirty="0">
              <a:solidFill>
                <a:srgbClr val="000000"/>
              </a:solidFill>
              <a:latin typeface="FZLanTingHei-R-GBK" panose="02000000000000000000" pitchFamily="2" charset="-122"/>
              <a:ea typeface="FZLanTingHei-R-GBK" panose="02000000000000000000" pitchFamily="2" charset="-122"/>
            </a:endParaRPr>
          </a:p>
        </p:txBody>
      </p:sp>
      <p:pic>
        <p:nvPicPr>
          <p:cNvPr id="166" name="图形 165"/>
          <p:cNvPicPr preferRelativeResize="0"/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325600" y="3938610"/>
            <a:ext cx="602677" cy="656249"/>
          </a:xfrm>
          <a:prstGeom prst="rect">
            <a:avLst/>
          </a:prstGeom>
        </p:spPr>
      </p:pic>
      <p:pic>
        <p:nvPicPr>
          <p:cNvPr id="167" name="图形 166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40271" y="3938610"/>
            <a:ext cx="602677" cy="656249"/>
          </a:xfrm>
          <a:prstGeom prst="rect">
            <a:avLst/>
          </a:prstGeom>
        </p:spPr>
      </p:pic>
      <p:pic>
        <p:nvPicPr>
          <p:cNvPr id="168" name="图形 167"/>
          <p:cNvPicPr preferRelativeResize="0"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371789" y="3954907"/>
            <a:ext cx="569195" cy="623659"/>
          </a:xfrm>
          <a:prstGeom prst="rect">
            <a:avLst/>
          </a:prstGeom>
        </p:spPr>
      </p:pic>
      <p:sp>
        <p:nvSpPr>
          <p:cNvPr id="169" name="文本框 168"/>
          <p:cNvSpPr txBox="1"/>
          <p:nvPr/>
        </p:nvSpPr>
        <p:spPr>
          <a:xfrm>
            <a:off x="3610550" y="8312727"/>
            <a:ext cx="110697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rgbClr val="025FF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全栈自研撑起能力上限，多任务并行提升效率，可控边界让你放心交给 </a:t>
            </a:r>
            <a:r>
              <a:rPr kumimoji="1" lang="en-GB" altLang="zh-CN" sz="2400" b="1" dirty="0">
                <a:solidFill>
                  <a:srgbClr val="025FF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AI</a:t>
            </a:r>
            <a:endParaRPr kumimoji="1" lang="zh-CN" altLang="en-US" sz="2400" b="1" dirty="0">
              <a:solidFill>
                <a:srgbClr val="025FF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文本框 87"/>
          <p:cNvSpPr txBox="1"/>
          <p:nvPr/>
        </p:nvSpPr>
        <p:spPr>
          <a:xfrm>
            <a:off x="852164" y="342842"/>
            <a:ext cx="13538200" cy="5524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0" algn="l" defTabSz="457200">
              <a:lnSpc>
                <a:spcPct val="10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en-US" altLang="zh-CN" sz="3600" b="0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SubAgent</a:t>
            </a:r>
            <a:r>
              <a:rPr lang="zh-CN" altLang="en-US" sz="3600" b="0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 分层调度，更智能，更省 </a:t>
            </a:r>
            <a:r>
              <a:rPr lang="en-US" altLang="zh-CN" sz="3600" b="0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Token</a:t>
            </a:r>
            <a:endParaRPr dirty="0"/>
          </a:p>
        </p:txBody>
      </p:sp>
      <p:sp>
        <p:nvSpPr>
          <p:cNvPr id="129" name="矩形 88"/>
          <p:cNvSpPr/>
          <p:nvPr/>
        </p:nvSpPr>
        <p:spPr>
          <a:xfrm>
            <a:off x="487793" y="457233"/>
            <a:ext cx="38764" cy="323669"/>
          </a:xfrm>
          <a:prstGeom prst="rect">
            <a:avLst/>
          </a:prstGeom>
          <a:solidFill>
            <a:srgbClr val="0052D9"/>
          </a:solidFill>
          <a:ln w="12700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</a:defRPr>
            </a:pPr>
            <a:endParaRPr lang="zh-CN" altLang="en-US" sz="1800" kern="1200">
              <a:solidFill>
                <a:srgbClr val="FFFFFF"/>
              </a:solidFill>
              <a:latin typeface="方正兰亭黑_GBK" panose="02000500000000000000" pitchFamily="2" charset="-122"/>
              <a:ea typeface="方正兰亭黑_GBK" panose="02000500000000000000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55017" y="9094410"/>
            <a:ext cx="143993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solidFill>
                  <a:srgbClr val="025FF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让专业的 </a:t>
            </a:r>
            <a:r>
              <a:rPr kumimoji="1" lang="en-GB" altLang="zh-CN" sz="2400" b="1" dirty="0">
                <a:solidFill>
                  <a:srgbClr val="025FF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Agent </a:t>
            </a:r>
            <a:r>
              <a:rPr kumimoji="1" lang="zh-CN" altLang="en-US" sz="2400" b="1" dirty="0">
                <a:solidFill>
                  <a:srgbClr val="025FF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做专业的事 </a:t>
            </a:r>
            <a:r>
              <a:rPr kumimoji="1" lang="en-US" altLang="zh-CN" sz="2400" b="1" dirty="0">
                <a:solidFill>
                  <a:srgbClr val="025FF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— </a:t>
            </a:r>
            <a:r>
              <a:rPr kumimoji="1" lang="zh-CN" altLang="en-US" sz="2400" b="1" dirty="0">
                <a:solidFill>
                  <a:srgbClr val="025FF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子代理消化海量数据，主 </a:t>
            </a:r>
            <a:r>
              <a:rPr kumimoji="1" lang="en-GB" altLang="zh-CN" sz="2400" b="1" dirty="0">
                <a:solidFill>
                  <a:srgbClr val="025FF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Agent </a:t>
            </a:r>
            <a:r>
              <a:rPr kumimoji="1" lang="zh-CN" altLang="en-US" sz="2400" b="1" dirty="0">
                <a:solidFill>
                  <a:srgbClr val="025FF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专注智能决策，</a:t>
            </a:r>
            <a:r>
              <a:rPr kumimoji="1" lang="en-GB" altLang="zh-CN" sz="2400" b="1" dirty="0">
                <a:solidFill>
                  <a:srgbClr val="025FF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Token </a:t>
            </a:r>
            <a:r>
              <a:rPr kumimoji="1" lang="zh-CN" altLang="en-US" sz="2400" b="1" dirty="0">
                <a:solidFill>
                  <a:srgbClr val="025FF0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消耗降低数倍</a:t>
            </a:r>
            <a:endParaRPr kumimoji="1" lang="zh-CN" altLang="en-US" sz="2400" b="1" dirty="0">
              <a:solidFill>
                <a:srgbClr val="025FF0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3" name="矩形"/>
          <p:cNvSpPr/>
          <p:nvPr/>
        </p:nvSpPr>
        <p:spPr>
          <a:xfrm>
            <a:off x="515502" y="2037606"/>
            <a:ext cx="8736820" cy="2273934"/>
          </a:xfrm>
          <a:prstGeom prst="rect">
            <a:avLst/>
          </a:prstGeom>
          <a:solidFill>
            <a:srgbClr val="DFE7FB"/>
          </a:solidFill>
          <a:ln w="12700">
            <a:miter lim="400000"/>
          </a:ln>
          <a:effectLst/>
        </p:spPr>
        <p:txBody>
          <a:bodyPr lIns="38095" tIns="38095" rIns="38095" bIns="38095" anchor="ctr"/>
          <a:lstStyle/>
          <a:p>
            <a:pPr algn="ctr" defTabSz="619125" hangingPunct="0"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 kern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4" name="矩形"/>
          <p:cNvSpPr/>
          <p:nvPr/>
        </p:nvSpPr>
        <p:spPr>
          <a:xfrm>
            <a:off x="496120" y="4925820"/>
            <a:ext cx="2798748" cy="3677853"/>
          </a:xfrm>
          <a:prstGeom prst="rect">
            <a:avLst/>
          </a:prstGeom>
          <a:solidFill>
            <a:srgbClr val="DFE7FB"/>
          </a:solidFill>
          <a:ln w="12700">
            <a:miter lim="400000"/>
          </a:ln>
          <a:effectLst/>
        </p:spPr>
        <p:txBody>
          <a:bodyPr lIns="38095" tIns="38095" rIns="38095" bIns="38095" anchor="ctr"/>
          <a:lstStyle/>
          <a:p>
            <a:pPr algn="ctr" defTabSz="619125" hangingPunct="0"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 kern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矩形"/>
          <p:cNvSpPr/>
          <p:nvPr/>
        </p:nvSpPr>
        <p:spPr>
          <a:xfrm>
            <a:off x="3474847" y="4925820"/>
            <a:ext cx="2798748" cy="3677853"/>
          </a:xfrm>
          <a:prstGeom prst="rect">
            <a:avLst/>
          </a:prstGeom>
          <a:solidFill>
            <a:srgbClr val="DFE7FB"/>
          </a:solidFill>
          <a:ln w="12700">
            <a:miter lim="400000"/>
          </a:ln>
          <a:effectLst/>
        </p:spPr>
        <p:txBody>
          <a:bodyPr lIns="38095" tIns="38095" rIns="38095" bIns="38095" anchor="ctr"/>
          <a:lstStyle/>
          <a:p>
            <a:pPr algn="ctr" defTabSz="619125" hangingPunct="0"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 kern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矩形"/>
          <p:cNvSpPr/>
          <p:nvPr/>
        </p:nvSpPr>
        <p:spPr>
          <a:xfrm>
            <a:off x="6453574" y="4925820"/>
            <a:ext cx="2798748" cy="3677853"/>
          </a:xfrm>
          <a:prstGeom prst="rect">
            <a:avLst/>
          </a:prstGeom>
          <a:solidFill>
            <a:srgbClr val="DFE7FB"/>
          </a:solidFill>
          <a:ln w="12700">
            <a:miter lim="400000"/>
          </a:ln>
          <a:effectLst/>
        </p:spPr>
        <p:txBody>
          <a:bodyPr lIns="38095" tIns="38095" rIns="38095" bIns="38095" anchor="ctr"/>
          <a:lstStyle/>
          <a:p>
            <a:pPr algn="ctr" defTabSz="619125" hangingPunct="0"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2400" kern="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8" name="组别标题"/>
          <p:cNvSpPr txBox="1"/>
          <p:nvPr/>
        </p:nvSpPr>
        <p:spPr>
          <a:xfrm>
            <a:off x="3073409" y="2160353"/>
            <a:ext cx="3562858" cy="479801"/>
          </a:xfrm>
          <a:prstGeom prst="rect">
            <a:avLst/>
          </a:prstGeom>
          <a:ln w="12700">
            <a:miter lim="400000"/>
          </a:ln>
        </p:spPr>
        <p:txBody>
          <a:bodyPr wrap="square" lIns="38095" tIns="38095" rIns="38095" bIns="38095">
            <a:spAutoFit/>
          </a:bodyPr>
          <a:lstStyle/>
          <a:p>
            <a:pPr algn="ctr" defTabSz="342900" hangingPunct="0">
              <a:lnSpc>
                <a:spcPts val="3450"/>
              </a:lnSpc>
              <a:defRPr b="0">
                <a:solidFill>
                  <a:srgbClr val="9A3EF6"/>
                </a:solidFill>
                <a:latin typeface="+mn-lt"/>
                <a:ea typeface="+mn-ea"/>
                <a:cs typeface="+mn-cs"/>
                <a:sym typeface="腾讯体 W7"/>
              </a:defRPr>
            </a:pPr>
            <a:r>
              <a:rPr lang="zh-CN" altLang="en-US" sz="2000" b="1" kern="0" dirty="0">
                <a:solidFill>
                  <a:srgbClr val="0060FF"/>
                </a:solidFill>
                <a:ea typeface="腾讯体 W7"/>
                <a:sym typeface="腾讯体 W7"/>
              </a:rPr>
              <a:t>主 </a:t>
            </a:r>
            <a:r>
              <a:rPr lang="en-US" altLang="zh-CN" sz="2000" b="1" kern="0" dirty="0">
                <a:solidFill>
                  <a:srgbClr val="0060FF"/>
                </a:solidFill>
                <a:ea typeface="腾讯体 W7"/>
                <a:sym typeface="腾讯体 W7"/>
              </a:rPr>
              <a:t>Agent</a:t>
            </a:r>
            <a:r>
              <a:rPr lang="zh-CN" altLang="en-US" sz="2000" b="1" kern="0" dirty="0">
                <a:solidFill>
                  <a:srgbClr val="0060FF"/>
                </a:solidFill>
                <a:ea typeface="腾讯体 W7"/>
                <a:sym typeface="腾讯体 W7"/>
              </a:rPr>
              <a:t>（决策中枢） </a:t>
            </a:r>
            <a:endParaRPr sz="2000" b="1" kern="0" dirty="0">
              <a:solidFill>
                <a:srgbClr val="0060FF"/>
              </a:solidFill>
              <a:ea typeface="腾讯体 W7"/>
              <a:sym typeface="腾讯体 W7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419233" y="2917469"/>
            <a:ext cx="1856253" cy="539930"/>
            <a:chOff x="2854292" y="3288720"/>
            <a:chExt cx="2746189" cy="539930"/>
          </a:xfrm>
        </p:grpSpPr>
        <p:sp>
          <p:nvSpPr>
            <p:cNvPr id="11" name="矩形"/>
            <p:cNvSpPr/>
            <p:nvPr/>
          </p:nvSpPr>
          <p:spPr>
            <a:xfrm>
              <a:off x="2854292" y="3288720"/>
              <a:ext cx="2746189" cy="539930"/>
            </a:xfrm>
            <a:prstGeom prst="roundRect">
              <a:avLst>
                <a:gd name="adj" fmla="val 0"/>
              </a:avLst>
            </a:prstGeom>
            <a:solidFill>
              <a:srgbClr val="0060F0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marL="0" marR="0" lvl="0" indent="0" algn="ctr" defTabSz="1371600" eaLnBrk="1" fontAlgn="auto" latinLnBrk="0" hangingPunct="0">
                <a:lnSpc>
                  <a:spcPct val="100000"/>
                </a:lnSpc>
                <a:spcBef>
                  <a:spcPts val="1500"/>
                </a:spcBef>
                <a:spcAft>
                  <a:spcPts val="0"/>
                </a:spcAft>
                <a:buClrTx/>
                <a:buSzTx/>
                <a:buFontTx/>
                <a:buNone/>
                <a:defRPr sz="2000" b="0">
                  <a:solidFill>
                    <a:srgbClr val="FFFFFF"/>
                  </a:solidFill>
                  <a:latin typeface="PingFang SC Regular"/>
                  <a:ea typeface="PingFang SC Regular"/>
                  <a:cs typeface="PingFang SC Regular"/>
                  <a:sym typeface="PingFang SC Regular"/>
                </a:defRPr>
              </a:pPr>
              <a:endPara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ZLanTingHei-R-GBK" panose="02000000000000000000" pitchFamily="2" charset="-122"/>
                <a:ea typeface="微软雅黑" panose="020B0503020204020204" charset="-122"/>
                <a:cs typeface="PingFang SC Regular"/>
                <a:sym typeface="PingFang SC Regular"/>
              </a:endParaRPr>
            </a:p>
          </p:txBody>
        </p:sp>
        <p:sp>
          <p:nvSpPr>
            <p:cNvPr id="12" name="更新管理"/>
            <p:cNvSpPr txBox="1"/>
            <p:nvPr/>
          </p:nvSpPr>
          <p:spPr>
            <a:xfrm>
              <a:off x="2854292" y="3404803"/>
              <a:ext cx="2746189" cy="307766"/>
            </a:xfrm>
            <a:prstGeom prst="rect">
              <a:avLst/>
            </a:prstGeom>
            <a:ln w="12700">
              <a:miter lim="400000"/>
            </a:ln>
          </p:spPr>
          <p:txBody>
            <a:bodyPr lIns="38095" tIns="38095" rIns="38095" bIns="38095" anchor="ctr">
              <a:spAutoFit/>
            </a:bodyPr>
            <a:lstStyle>
              <a:lvl1pPr defTabSz="457200">
                <a:defRPr sz="2000" b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algn="ctr" defTabSz="685800" hangingPunct="0"/>
              <a:r>
                <a:rPr lang="zh-CN" altLang="en-US" sz="1500" kern="0" dirty="0">
                  <a:latin typeface="FZLanTingHei-R-GBK" panose="02000000000000000000" pitchFamily="2" charset="-122"/>
                  <a:ea typeface="FZLanTingHei-R-GBK" panose="02000000000000000000" pitchFamily="2" charset="-122"/>
                </a:rPr>
                <a:t>理解意图</a:t>
              </a:r>
              <a:endParaRPr lang="zh-CN" altLang="en-US" sz="1500" kern="0" dirty="0">
                <a:latin typeface="FZLanTingHei-R-GBK" panose="02000000000000000000" pitchFamily="2" charset="-122"/>
                <a:ea typeface="FZLanTingHei-R-GBK" panose="02000000000000000000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926712" y="2917469"/>
            <a:ext cx="1856253" cy="539930"/>
            <a:chOff x="2854292" y="3288720"/>
            <a:chExt cx="2746189" cy="539930"/>
          </a:xfrm>
        </p:grpSpPr>
        <p:sp>
          <p:nvSpPr>
            <p:cNvPr id="17" name="矩形"/>
            <p:cNvSpPr/>
            <p:nvPr/>
          </p:nvSpPr>
          <p:spPr>
            <a:xfrm>
              <a:off x="2854292" y="3288720"/>
              <a:ext cx="2746189" cy="539930"/>
            </a:xfrm>
            <a:prstGeom prst="roundRect">
              <a:avLst>
                <a:gd name="adj" fmla="val 0"/>
              </a:avLst>
            </a:prstGeom>
            <a:solidFill>
              <a:srgbClr val="0060F0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marL="0" marR="0" lvl="0" indent="0" algn="ctr" defTabSz="1371600" eaLnBrk="1" fontAlgn="auto" latinLnBrk="0" hangingPunct="0">
                <a:lnSpc>
                  <a:spcPct val="100000"/>
                </a:lnSpc>
                <a:spcBef>
                  <a:spcPts val="1500"/>
                </a:spcBef>
                <a:spcAft>
                  <a:spcPts val="0"/>
                </a:spcAft>
                <a:buClrTx/>
                <a:buSzTx/>
                <a:buFontTx/>
                <a:buNone/>
                <a:defRPr sz="2000" b="0">
                  <a:solidFill>
                    <a:srgbClr val="FFFFFF"/>
                  </a:solidFill>
                  <a:latin typeface="PingFang SC Regular"/>
                  <a:ea typeface="PingFang SC Regular"/>
                  <a:cs typeface="PingFang SC Regular"/>
                  <a:sym typeface="PingFang SC Regular"/>
                </a:defRPr>
              </a:pPr>
              <a:endPara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ZLanTingHei-R-GBK" panose="02000000000000000000" pitchFamily="2" charset="-122"/>
                <a:ea typeface="微软雅黑" panose="020B0503020204020204" charset="-122"/>
                <a:cs typeface="PingFang SC Regular"/>
                <a:sym typeface="PingFang SC Regular"/>
              </a:endParaRPr>
            </a:p>
          </p:txBody>
        </p:sp>
        <p:sp>
          <p:nvSpPr>
            <p:cNvPr id="18" name="更新管理"/>
            <p:cNvSpPr txBox="1"/>
            <p:nvPr/>
          </p:nvSpPr>
          <p:spPr>
            <a:xfrm>
              <a:off x="2854292" y="3404803"/>
              <a:ext cx="2746189" cy="307766"/>
            </a:xfrm>
            <a:prstGeom prst="rect">
              <a:avLst/>
            </a:prstGeom>
            <a:ln w="12700">
              <a:miter lim="400000"/>
            </a:ln>
          </p:spPr>
          <p:txBody>
            <a:bodyPr lIns="38095" tIns="38095" rIns="38095" bIns="38095" anchor="ctr">
              <a:spAutoFit/>
            </a:bodyPr>
            <a:lstStyle>
              <a:lvl1pPr defTabSz="457200">
                <a:defRPr sz="2000" b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algn="ctr" defTabSz="685800" hangingPunct="0"/>
              <a:r>
                <a:rPr lang="zh-CN" altLang="en-US" sz="1500" kern="0" dirty="0">
                  <a:latin typeface="FZLanTingHei-R-GBK" panose="02000000000000000000" pitchFamily="2" charset="-122"/>
                  <a:ea typeface="FZLanTingHei-R-GBK" panose="02000000000000000000" pitchFamily="2" charset="-122"/>
                </a:rPr>
                <a:t>调度编排</a:t>
              </a:r>
              <a:endParaRPr lang="zh-CN" altLang="en-US" sz="1500" kern="0" dirty="0">
                <a:latin typeface="FZLanTingHei-R-GBK" panose="02000000000000000000" pitchFamily="2" charset="-122"/>
                <a:ea typeface="FZLanTingHei-R-GBK" panose="02000000000000000000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434192" y="2917469"/>
            <a:ext cx="1856253" cy="539930"/>
            <a:chOff x="2854292" y="3288720"/>
            <a:chExt cx="2746189" cy="539930"/>
          </a:xfrm>
        </p:grpSpPr>
        <p:sp>
          <p:nvSpPr>
            <p:cNvPr id="20" name="矩形"/>
            <p:cNvSpPr/>
            <p:nvPr/>
          </p:nvSpPr>
          <p:spPr>
            <a:xfrm>
              <a:off x="2854292" y="3288720"/>
              <a:ext cx="2746189" cy="539930"/>
            </a:xfrm>
            <a:prstGeom prst="roundRect">
              <a:avLst>
                <a:gd name="adj" fmla="val 0"/>
              </a:avLst>
            </a:prstGeom>
            <a:solidFill>
              <a:srgbClr val="0060F0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marL="0" marR="0" lvl="0" indent="0" algn="ctr" defTabSz="1371600" eaLnBrk="1" fontAlgn="auto" latinLnBrk="0" hangingPunct="0">
                <a:lnSpc>
                  <a:spcPct val="100000"/>
                </a:lnSpc>
                <a:spcBef>
                  <a:spcPts val="1500"/>
                </a:spcBef>
                <a:spcAft>
                  <a:spcPts val="0"/>
                </a:spcAft>
                <a:buClrTx/>
                <a:buSzTx/>
                <a:buFontTx/>
                <a:buNone/>
                <a:defRPr sz="2000" b="0">
                  <a:solidFill>
                    <a:srgbClr val="FFFFFF"/>
                  </a:solidFill>
                  <a:latin typeface="PingFang SC Regular"/>
                  <a:ea typeface="PingFang SC Regular"/>
                  <a:cs typeface="PingFang SC Regular"/>
                  <a:sym typeface="PingFang SC Regular"/>
                </a:defRPr>
              </a:pPr>
              <a:endPara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ZLanTingHei-R-GBK" panose="02000000000000000000" pitchFamily="2" charset="-122"/>
                <a:ea typeface="微软雅黑" panose="020B0503020204020204" charset="-122"/>
                <a:cs typeface="PingFang SC Regular"/>
                <a:sym typeface="PingFang SC Regular"/>
              </a:endParaRPr>
            </a:p>
          </p:txBody>
        </p:sp>
        <p:sp>
          <p:nvSpPr>
            <p:cNvPr id="21" name="更新管理"/>
            <p:cNvSpPr txBox="1"/>
            <p:nvPr/>
          </p:nvSpPr>
          <p:spPr>
            <a:xfrm>
              <a:off x="2854292" y="3404803"/>
              <a:ext cx="2746189" cy="307766"/>
            </a:xfrm>
            <a:prstGeom prst="rect">
              <a:avLst/>
            </a:prstGeom>
            <a:ln w="12700">
              <a:miter lim="400000"/>
            </a:ln>
          </p:spPr>
          <p:txBody>
            <a:bodyPr lIns="38095" tIns="38095" rIns="38095" bIns="38095" anchor="ctr">
              <a:spAutoFit/>
            </a:bodyPr>
            <a:lstStyle>
              <a:lvl1pPr defTabSz="457200">
                <a:defRPr sz="2000" b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algn="ctr" defTabSz="685800" hangingPunct="0"/>
              <a:r>
                <a:rPr lang="zh-CN" altLang="en-US" sz="1500" kern="0" dirty="0">
                  <a:latin typeface="FZLanTingHei-R-GBK" panose="02000000000000000000" pitchFamily="2" charset="-122"/>
                  <a:ea typeface="FZLanTingHei-R-GBK" panose="02000000000000000000" pitchFamily="2" charset="-122"/>
                </a:rPr>
                <a:t>聚合结果</a:t>
              </a:r>
              <a:endParaRPr lang="zh-CN" altLang="en-US" sz="1500" kern="0" dirty="0">
                <a:latin typeface="FZLanTingHei-R-GBK" panose="02000000000000000000" pitchFamily="2" charset="-122"/>
                <a:ea typeface="FZLanTingHei-R-GBK" panose="02000000000000000000" pitchFamily="2" charset="-122"/>
              </a:endParaRPr>
            </a:p>
          </p:txBody>
        </p:sp>
      </p:grpSp>
      <p:sp>
        <p:nvSpPr>
          <p:cNvPr id="22" name="组别标题"/>
          <p:cNvSpPr txBox="1"/>
          <p:nvPr/>
        </p:nvSpPr>
        <p:spPr>
          <a:xfrm>
            <a:off x="2494378" y="3640519"/>
            <a:ext cx="4435694" cy="473196"/>
          </a:xfrm>
          <a:prstGeom prst="rect">
            <a:avLst/>
          </a:prstGeom>
          <a:ln w="12700">
            <a:miter lim="400000"/>
          </a:ln>
        </p:spPr>
        <p:txBody>
          <a:bodyPr wrap="square" lIns="38095" tIns="38095" rIns="38095" bIns="38095">
            <a:spAutoFit/>
          </a:bodyPr>
          <a:lstStyle/>
          <a:p>
            <a:pPr algn="ctr" defTabSz="342900" hangingPunct="0">
              <a:lnSpc>
                <a:spcPts val="3450"/>
              </a:lnSpc>
              <a:defRPr b="0">
                <a:solidFill>
                  <a:srgbClr val="9A3EF6"/>
                </a:solidFill>
                <a:latin typeface="+mn-lt"/>
                <a:ea typeface="+mn-ea"/>
                <a:cs typeface="+mn-cs"/>
                <a:sym typeface="腾讯体 W7"/>
              </a:defRPr>
            </a:pPr>
            <a:r>
              <a:rPr lang="zh-CN" altLang="en-US" sz="1600" kern="0" dirty="0">
                <a:solidFill>
                  <a:srgbClr val="0060FF"/>
                </a:solidFill>
                <a:ea typeface="腾讯体 W7"/>
                <a:sym typeface="腾讯体 W7"/>
              </a:rPr>
              <a:t>上下文：仅保留精炼结果</a:t>
            </a:r>
            <a:endParaRPr sz="1600" kern="0" dirty="0">
              <a:solidFill>
                <a:srgbClr val="0060FF"/>
              </a:solidFill>
              <a:ea typeface="腾讯体 W7"/>
              <a:sym typeface="腾讯体 W7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455465" y="3008266"/>
            <a:ext cx="310169" cy="358336"/>
            <a:chOff x="3144611" y="12163875"/>
            <a:chExt cx="723613" cy="835988"/>
          </a:xfrm>
        </p:grpSpPr>
        <p:sp>
          <p:nvSpPr>
            <p:cNvPr id="24" name="三角形 23"/>
            <p:cNvSpPr/>
            <p:nvPr/>
          </p:nvSpPr>
          <p:spPr>
            <a:xfrm rot="5400000">
              <a:off x="2965280" y="12343206"/>
              <a:ext cx="835988" cy="477325"/>
            </a:xfrm>
            <a:prstGeom prst="triangle">
              <a:avLst/>
            </a:prstGeom>
            <a:solidFill>
              <a:srgbClr val="5C90F6"/>
            </a:solidFill>
            <a:ln w="12700">
              <a:miter lim="400000"/>
            </a:ln>
          </p:spPr>
          <p:txBody>
            <a:bodyPr lIns="38095" tIns="38095" rIns="38095" bIns="38095" rtlCol="0" anchor="ctr"/>
            <a:lstStyle/>
            <a:p>
              <a:pPr defTabSz="619125" hangingPunct="0"/>
              <a:endParaRPr kumimoji="1" lang="zh-CN" altLang="en-US" sz="2400" ker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5" name="三角形 24"/>
            <p:cNvSpPr/>
            <p:nvPr/>
          </p:nvSpPr>
          <p:spPr>
            <a:xfrm rot="5400000">
              <a:off x="3211568" y="12343206"/>
              <a:ext cx="835988" cy="477325"/>
            </a:xfrm>
            <a:prstGeom prst="triangle">
              <a:avLst/>
            </a:prstGeom>
            <a:solidFill>
              <a:srgbClr val="0060F0"/>
            </a:solidFill>
            <a:ln w="12700">
              <a:miter lim="400000"/>
            </a:ln>
          </p:spPr>
          <p:txBody>
            <a:bodyPr lIns="38095" tIns="38095" rIns="38095" bIns="38095" rtlCol="0" anchor="ctr"/>
            <a:lstStyle/>
            <a:p>
              <a:pPr defTabSz="619125" hangingPunct="0"/>
              <a:endParaRPr kumimoji="1" lang="zh-CN" altLang="en-US" sz="2400" ker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989457" y="3008266"/>
            <a:ext cx="310169" cy="358336"/>
            <a:chOff x="3144611" y="12163875"/>
            <a:chExt cx="723613" cy="835988"/>
          </a:xfrm>
        </p:grpSpPr>
        <p:sp>
          <p:nvSpPr>
            <p:cNvPr id="27" name="三角形 26"/>
            <p:cNvSpPr/>
            <p:nvPr/>
          </p:nvSpPr>
          <p:spPr>
            <a:xfrm rot="5400000">
              <a:off x="2965280" y="12343206"/>
              <a:ext cx="835988" cy="477325"/>
            </a:xfrm>
            <a:prstGeom prst="triangle">
              <a:avLst/>
            </a:prstGeom>
            <a:solidFill>
              <a:srgbClr val="5C90F6"/>
            </a:solidFill>
            <a:ln w="12700">
              <a:miter lim="400000"/>
            </a:ln>
          </p:spPr>
          <p:txBody>
            <a:bodyPr lIns="38095" tIns="38095" rIns="38095" bIns="38095" rtlCol="0" anchor="ctr"/>
            <a:lstStyle/>
            <a:p>
              <a:pPr defTabSz="619125" hangingPunct="0"/>
              <a:endParaRPr kumimoji="1" lang="zh-CN" altLang="en-US" sz="2400" ker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28" name="三角形 27"/>
            <p:cNvSpPr/>
            <p:nvPr/>
          </p:nvSpPr>
          <p:spPr>
            <a:xfrm rot="5400000">
              <a:off x="3211568" y="12343206"/>
              <a:ext cx="835988" cy="477325"/>
            </a:xfrm>
            <a:prstGeom prst="triangle">
              <a:avLst/>
            </a:prstGeom>
            <a:solidFill>
              <a:srgbClr val="0060F0"/>
            </a:solidFill>
            <a:ln w="12700">
              <a:miter lim="400000"/>
            </a:ln>
          </p:spPr>
          <p:txBody>
            <a:bodyPr lIns="38095" tIns="38095" rIns="38095" bIns="38095" rtlCol="0" anchor="ctr"/>
            <a:lstStyle/>
            <a:p>
              <a:pPr defTabSz="619125" hangingPunct="0"/>
              <a:endParaRPr kumimoji="1" lang="zh-CN" altLang="en-US" sz="2400" ker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32" name="组别标题"/>
          <p:cNvSpPr txBox="1"/>
          <p:nvPr/>
        </p:nvSpPr>
        <p:spPr>
          <a:xfrm>
            <a:off x="114065" y="5106399"/>
            <a:ext cx="3562858" cy="479801"/>
          </a:xfrm>
          <a:prstGeom prst="rect">
            <a:avLst/>
          </a:prstGeom>
          <a:ln w="12700">
            <a:miter lim="400000"/>
          </a:ln>
        </p:spPr>
        <p:txBody>
          <a:bodyPr wrap="square" lIns="38095" tIns="38095" rIns="38095" bIns="38095">
            <a:spAutoFit/>
          </a:bodyPr>
          <a:lstStyle/>
          <a:p>
            <a:pPr algn="ctr" defTabSz="342900" hangingPunct="0">
              <a:lnSpc>
                <a:spcPts val="3450"/>
              </a:lnSpc>
              <a:defRPr b="0">
                <a:solidFill>
                  <a:srgbClr val="9A3EF6"/>
                </a:solidFill>
                <a:latin typeface="+mn-lt"/>
                <a:ea typeface="+mn-ea"/>
                <a:cs typeface="+mn-cs"/>
                <a:sym typeface="腾讯体 W7"/>
              </a:defRPr>
            </a:pPr>
            <a:r>
              <a:rPr lang="zh-CN" altLang="en-US" b="1" kern="0" dirty="0">
                <a:solidFill>
                  <a:srgbClr val="0060FF"/>
                </a:solidFill>
                <a:ea typeface="腾讯体 W7"/>
                <a:sym typeface="腾讯体 W7"/>
              </a:rPr>
              <a:t>数据分析 </a:t>
            </a:r>
            <a:r>
              <a:rPr lang="en-US" altLang="zh-CN" b="1" kern="0" dirty="0">
                <a:solidFill>
                  <a:srgbClr val="0060FF"/>
                </a:solidFill>
                <a:ea typeface="腾讯体 W7"/>
                <a:sym typeface="腾讯体 W7"/>
              </a:rPr>
              <a:t>Agent</a:t>
            </a:r>
            <a:r>
              <a:rPr lang="zh-CN" altLang="en-US" b="1" kern="0" dirty="0">
                <a:solidFill>
                  <a:srgbClr val="0060FF"/>
                </a:solidFill>
                <a:ea typeface="腾讯体 W7"/>
                <a:sym typeface="腾讯体 W7"/>
              </a:rPr>
              <a:t> </a:t>
            </a:r>
            <a:endParaRPr b="1" kern="0" dirty="0">
              <a:solidFill>
                <a:srgbClr val="0060FF"/>
              </a:solidFill>
              <a:ea typeface="腾讯体 W7"/>
              <a:sym typeface="腾讯体 W7"/>
            </a:endParaRPr>
          </a:p>
        </p:txBody>
      </p:sp>
      <p:sp>
        <p:nvSpPr>
          <p:cNvPr id="34" name="组别标题"/>
          <p:cNvSpPr txBox="1"/>
          <p:nvPr/>
        </p:nvSpPr>
        <p:spPr>
          <a:xfrm>
            <a:off x="3110810" y="5101427"/>
            <a:ext cx="3562858" cy="479801"/>
          </a:xfrm>
          <a:prstGeom prst="rect">
            <a:avLst/>
          </a:prstGeom>
          <a:ln w="12700">
            <a:miter lim="400000"/>
          </a:ln>
        </p:spPr>
        <p:txBody>
          <a:bodyPr wrap="square" lIns="38095" tIns="38095" rIns="38095" bIns="38095">
            <a:spAutoFit/>
          </a:bodyPr>
          <a:lstStyle/>
          <a:p>
            <a:pPr algn="ctr" defTabSz="342900" hangingPunct="0">
              <a:lnSpc>
                <a:spcPts val="3450"/>
              </a:lnSpc>
              <a:defRPr b="0">
                <a:solidFill>
                  <a:srgbClr val="9A3EF6"/>
                </a:solidFill>
                <a:latin typeface="+mn-lt"/>
                <a:ea typeface="+mn-ea"/>
                <a:cs typeface="+mn-cs"/>
                <a:sym typeface="腾讯体 W7"/>
              </a:defRPr>
            </a:pPr>
            <a:r>
              <a:rPr lang="zh-CN" altLang="en-US" b="1" kern="0" dirty="0">
                <a:solidFill>
                  <a:srgbClr val="0060FF"/>
                </a:solidFill>
                <a:ea typeface="腾讯体 W7"/>
                <a:sym typeface="腾讯体 W7"/>
              </a:rPr>
              <a:t>代码理解 </a:t>
            </a:r>
            <a:r>
              <a:rPr lang="en-US" altLang="zh-CN" b="1" kern="0" dirty="0">
                <a:solidFill>
                  <a:srgbClr val="0060FF"/>
                </a:solidFill>
                <a:ea typeface="腾讯体 W7"/>
                <a:sym typeface="腾讯体 W7"/>
              </a:rPr>
              <a:t>Agent</a:t>
            </a:r>
            <a:r>
              <a:rPr lang="zh-CN" altLang="en-US" b="1" kern="0" dirty="0">
                <a:solidFill>
                  <a:srgbClr val="0060FF"/>
                </a:solidFill>
                <a:ea typeface="腾讯体 W7"/>
                <a:sym typeface="腾讯体 W7"/>
              </a:rPr>
              <a:t> </a:t>
            </a:r>
            <a:endParaRPr b="1" kern="0" dirty="0">
              <a:solidFill>
                <a:srgbClr val="0060FF"/>
              </a:solidFill>
              <a:ea typeface="腾讯体 W7"/>
              <a:sym typeface="腾讯体 W7"/>
            </a:endParaRPr>
          </a:p>
        </p:txBody>
      </p:sp>
      <p:grpSp>
        <p:nvGrpSpPr>
          <p:cNvPr id="35" name="组合 34"/>
          <p:cNvGrpSpPr/>
          <p:nvPr/>
        </p:nvGrpSpPr>
        <p:grpSpPr>
          <a:xfrm rot="5400000">
            <a:off x="1599933" y="4434661"/>
            <a:ext cx="310169" cy="358336"/>
            <a:chOff x="3144611" y="12163875"/>
            <a:chExt cx="723613" cy="835988"/>
          </a:xfrm>
        </p:grpSpPr>
        <p:sp>
          <p:nvSpPr>
            <p:cNvPr id="36" name="三角形 35"/>
            <p:cNvSpPr/>
            <p:nvPr/>
          </p:nvSpPr>
          <p:spPr>
            <a:xfrm rot="5400000">
              <a:off x="2965280" y="12343206"/>
              <a:ext cx="835988" cy="477325"/>
            </a:xfrm>
            <a:prstGeom prst="triangle">
              <a:avLst/>
            </a:prstGeom>
            <a:solidFill>
              <a:srgbClr val="5C90F6"/>
            </a:solidFill>
            <a:ln w="12700">
              <a:miter lim="400000"/>
            </a:ln>
          </p:spPr>
          <p:txBody>
            <a:bodyPr lIns="38095" tIns="38095" rIns="38095" bIns="38095" rtlCol="0" anchor="ctr"/>
            <a:lstStyle/>
            <a:p>
              <a:pPr defTabSz="619125" hangingPunct="0"/>
              <a:endParaRPr kumimoji="1" lang="zh-CN" altLang="en-US" sz="2400" ker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37" name="三角形 36"/>
            <p:cNvSpPr/>
            <p:nvPr/>
          </p:nvSpPr>
          <p:spPr>
            <a:xfrm rot="5400000">
              <a:off x="3211568" y="12343206"/>
              <a:ext cx="835988" cy="477325"/>
            </a:xfrm>
            <a:prstGeom prst="triangle">
              <a:avLst/>
            </a:prstGeom>
            <a:solidFill>
              <a:srgbClr val="0060F0"/>
            </a:solidFill>
            <a:ln w="12700">
              <a:miter lim="400000"/>
            </a:ln>
          </p:spPr>
          <p:txBody>
            <a:bodyPr lIns="38095" tIns="38095" rIns="38095" bIns="38095" rtlCol="0" anchor="ctr"/>
            <a:lstStyle/>
            <a:p>
              <a:pPr defTabSz="619125" hangingPunct="0"/>
              <a:endParaRPr kumimoji="1" lang="zh-CN" altLang="en-US" sz="2400" ker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 rot="5400000">
            <a:off x="4744712" y="4434661"/>
            <a:ext cx="310169" cy="358336"/>
            <a:chOff x="3144611" y="12163875"/>
            <a:chExt cx="723613" cy="835988"/>
          </a:xfrm>
        </p:grpSpPr>
        <p:sp>
          <p:nvSpPr>
            <p:cNvPr id="39" name="三角形 38"/>
            <p:cNvSpPr/>
            <p:nvPr/>
          </p:nvSpPr>
          <p:spPr>
            <a:xfrm rot="5400000">
              <a:off x="2965280" y="12343206"/>
              <a:ext cx="835988" cy="477325"/>
            </a:xfrm>
            <a:prstGeom prst="triangle">
              <a:avLst/>
            </a:prstGeom>
            <a:solidFill>
              <a:srgbClr val="5C90F6"/>
            </a:solidFill>
            <a:ln w="12700">
              <a:miter lim="400000"/>
            </a:ln>
          </p:spPr>
          <p:txBody>
            <a:bodyPr lIns="38095" tIns="38095" rIns="38095" bIns="38095" rtlCol="0" anchor="ctr"/>
            <a:lstStyle/>
            <a:p>
              <a:pPr defTabSz="619125" hangingPunct="0"/>
              <a:endParaRPr kumimoji="1" lang="zh-CN" altLang="en-US" sz="2400" ker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40" name="三角形 39"/>
            <p:cNvSpPr/>
            <p:nvPr/>
          </p:nvSpPr>
          <p:spPr>
            <a:xfrm rot="5400000">
              <a:off x="3211568" y="12343206"/>
              <a:ext cx="835988" cy="477325"/>
            </a:xfrm>
            <a:prstGeom prst="triangle">
              <a:avLst/>
            </a:prstGeom>
            <a:solidFill>
              <a:srgbClr val="0060F0"/>
            </a:solidFill>
            <a:ln w="12700">
              <a:miter lim="400000"/>
            </a:ln>
          </p:spPr>
          <p:txBody>
            <a:bodyPr lIns="38095" tIns="38095" rIns="38095" bIns="38095" rtlCol="0" anchor="ctr"/>
            <a:lstStyle/>
            <a:p>
              <a:pPr defTabSz="619125" hangingPunct="0"/>
              <a:endParaRPr kumimoji="1" lang="zh-CN" altLang="en-US" sz="2400" ker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 rot="5400000">
            <a:off x="7697863" y="4434662"/>
            <a:ext cx="310169" cy="358336"/>
            <a:chOff x="3144611" y="12163875"/>
            <a:chExt cx="723613" cy="835988"/>
          </a:xfrm>
        </p:grpSpPr>
        <p:sp>
          <p:nvSpPr>
            <p:cNvPr id="42" name="三角形 41"/>
            <p:cNvSpPr/>
            <p:nvPr/>
          </p:nvSpPr>
          <p:spPr>
            <a:xfrm rot="5400000">
              <a:off x="2965280" y="12343206"/>
              <a:ext cx="835988" cy="477325"/>
            </a:xfrm>
            <a:prstGeom prst="triangle">
              <a:avLst/>
            </a:prstGeom>
            <a:solidFill>
              <a:srgbClr val="5C90F6"/>
            </a:solidFill>
            <a:ln w="12700">
              <a:miter lim="400000"/>
            </a:ln>
          </p:spPr>
          <p:txBody>
            <a:bodyPr lIns="38095" tIns="38095" rIns="38095" bIns="38095" rtlCol="0" anchor="ctr"/>
            <a:lstStyle/>
            <a:p>
              <a:pPr defTabSz="619125" hangingPunct="0"/>
              <a:endParaRPr kumimoji="1" lang="zh-CN" altLang="en-US" sz="2400" ker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43" name="三角形 42"/>
            <p:cNvSpPr/>
            <p:nvPr/>
          </p:nvSpPr>
          <p:spPr>
            <a:xfrm rot="5400000">
              <a:off x="3211568" y="12343206"/>
              <a:ext cx="835988" cy="477325"/>
            </a:xfrm>
            <a:prstGeom prst="triangle">
              <a:avLst/>
            </a:prstGeom>
            <a:solidFill>
              <a:srgbClr val="0060F0"/>
            </a:solidFill>
            <a:ln w="12700">
              <a:miter lim="400000"/>
            </a:ln>
          </p:spPr>
          <p:txBody>
            <a:bodyPr lIns="38095" tIns="38095" rIns="38095" bIns="38095" rtlCol="0" anchor="ctr"/>
            <a:lstStyle/>
            <a:p>
              <a:pPr defTabSz="619125" hangingPunct="0"/>
              <a:endParaRPr kumimoji="1" lang="zh-CN" altLang="en-US" sz="2400" kern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</p:grpSp>
      <p:sp>
        <p:nvSpPr>
          <p:cNvPr id="44" name="组别标题"/>
          <p:cNvSpPr txBox="1"/>
          <p:nvPr/>
        </p:nvSpPr>
        <p:spPr>
          <a:xfrm>
            <a:off x="6091757" y="5101427"/>
            <a:ext cx="3562858" cy="479801"/>
          </a:xfrm>
          <a:prstGeom prst="rect">
            <a:avLst/>
          </a:prstGeom>
          <a:ln w="12700">
            <a:miter lim="400000"/>
          </a:ln>
        </p:spPr>
        <p:txBody>
          <a:bodyPr wrap="square" lIns="38095" tIns="38095" rIns="38095" bIns="38095">
            <a:spAutoFit/>
          </a:bodyPr>
          <a:lstStyle/>
          <a:p>
            <a:pPr algn="ctr" defTabSz="342900" hangingPunct="0">
              <a:lnSpc>
                <a:spcPts val="3450"/>
              </a:lnSpc>
              <a:defRPr b="0">
                <a:solidFill>
                  <a:srgbClr val="9A3EF6"/>
                </a:solidFill>
                <a:latin typeface="+mn-lt"/>
                <a:ea typeface="+mn-ea"/>
                <a:cs typeface="+mn-cs"/>
                <a:sym typeface="腾讯体 W7"/>
              </a:defRPr>
            </a:pPr>
            <a:r>
              <a:rPr lang="zh-CN" altLang="en-US" b="1" kern="0" dirty="0">
                <a:solidFill>
                  <a:srgbClr val="0060FF"/>
                </a:solidFill>
                <a:ea typeface="腾讯体 W7"/>
                <a:sym typeface="腾讯体 W7"/>
              </a:rPr>
              <a:t>文档生成 </a:t>
            </a:r>
            <a:r>
              <a:rPr lang="en-US" altLang="zh-CN" b="1" kern="0" dirty="0">
                <a:solidFill>
                  <a:srgbClr val="0060FF"/>
                </a:solidFill>
                <a:ea typeface="腾讯体 W7"/>
                <a:sym typeface="腾讯体 W7"/>
              </a:rPr>
              <a:t>Agent</a:t>
            </a:r>
            <a:r>
              <a:rPr lang="zh-CN" altLang="en-US" b="1" kern="0" dirty="0">
                <a:solidFill>
                  <a:srgbClr val="0060FF"/>
                </a:solidFill>
                <a:ea typeface="腾讯体 W7"/>
                <a:sym typeface="腾讯体 W7"/>
              </a:rPr>
              <a:t> </a:t>
            </a:r>
            <a:endParaRPr b="1" kern="0" dirty="0">
              <a:solidFill>
                <a:srgbClr val="0060FF"/>
              </a:solidFill>
              <a:ea typeface="腾讯体 W7"/>
              <a:sym typeface="腾讯体 W7"/>
            </a:endParaRPr>
          </a:p>
        </p:txBody>
      </p:sp>
      <p:pic>
        <p:nvPicPr>
          <p:cNvPr id="45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25669" y="5251962"/>
            <a:ext cx="304800" cy="304800"/>
          </a:xfrm>
          <a:prstGeom prst="rect">
            <a:avLst/>
          </a:prstGeom>
        </p:spPr>
      </p:pic>
      <p:pic>
        <p:nvPicPr>
          <p:cNvPr id="46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22414" y="5251962"/>
            <a:ext cx="304800" cy="304800"/>
          </a:xfrm>
          <a:prstGeom prst="rect">
            <a:avLst/>
          </a:prstGeom>
        </p:spPr>
      </p:pic>
      <p:pic>
        <p:nvPicPr>
          <p:cNvPr id="47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5775" y="5220789"/>
            <a:ext cx="304800" cy="304800"/>
          </a:xfrm>
          <a:prstGeom prst="rect">
            <a:avLst/>
          </a:prstGeom>
        </p:spPr>
      </p:pic>
      <p:grpSp>
        <p:nvGrpSpPr>
          <p:cNvPr id="48" name="组合 47"/>
          <p:cNvGrpSpPr/>
          <p:nvPr/>
        </p:nvGrpSpPr>
        <p:grpSpPr>
          <a:xfrm>
            <a:off x="967367" y="5810715"/>
            <a:ext cx="1856253" cy="539930"/>
            <a:chOff x="2854292" y="3288720"/>
            <a:chExt cx="2746189" cy="539930"/>
          </a:xfrm>
        </p:grpSpPr>
        <p:sp>
          <p:nvSpPr>
            <p:cNvPr id="49" name="矩形"/>
            <p:cNvSpPr/>
            <p:nvPr/>
          </p:nvSpPr>
          <p:spPr>
            <a:xfrm>
              <a:off x="2854292" y="3288720"/>
              <a:ext cx="2746189" cy="539930"/>
            </a:xfrm>
            <a:prstGeom prst="roundRect">
              <a:avLst>
                <a:gd name="adj" fmla="val 0"/>
              </a:avLst>
            </a:prstGeom>
            <a:solidFill>
              <a:srgbClr val="3A7BD7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marL="0" marR="0" lvl="0" indent="0" algn="ctr" defTabSz="1371600" eaLnBrk="1" fontAlgn="auto" latinLnBrk="0" hangingPunct="0">
                <a:lnSpc>
                  <a:spcPct val="100000"/>
                </a:lnSpc>
                <a:spcBef>
                  <a:spcPts val="1500"/>
                </a:spcBef>
                <a:spcAft>
                  <a:spcPts val="0"/>
                </a:spcAft>
                <a:buClrTx/>
                <a:buSzTx/>
                <a:buFontTx/>
                <a:buNone/>
                <a:defRPr sz="2000" b="0">
                  <a:solidFill>
                    <a:srgbClr val="FFFFFF"/>
                  </a:solidFill>
                  <a:latin typeface="PingFang SC Regular"/>
                  <a:ea typeface="PingFang SC Regular"/>
                  <a:cs typeface="PingFang SC Regular"/>
                  <a:sym typeface="PingFang SC Regular"/>
                </a:defRPr>
              </a:pPr>
              <a:endPara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ZLanTingHei-R-GBK" panose="02000000000000000000" pitchFamily="2" charset="-122"/>
                <a:ea typeface="微软雅黑" panose="020B0503020204020204" charset="-122"/>
                <a:cs typeface="PingFang SC Regular"/>
                <a:sym typeface="PingFang SC Regular"/>
              </a:endParaRPr>
            </a:p>
          </p:txBody>
        </p:sp>
        <p:sp>
          <p:nvSpPr>
            <p:cNvPr id="50" name="更新管理"/>
            <p:cNvSpPr txBox="1"/>
            <p:nvPr/>
          </p:nvSpPr>
          <p:spPr>
            <a:xfrm>
              <a:off x="2854292" y="3404803"/>
              <a:ext cx="2746189" cy="307766"/>
            </a:xfrm>
            <a:prstGeom prst="rect">
              <a:avLst/>
            </a:prstGeom>
            <a:ln w="12700">
              <a:miter lim="400000"/>
            </a:ln>
          </p:spPr>
          <p:txBody>
            <a:bodyPr lIns="38095" tIns="38095" rIns="38095" bIns="38095" anchor="ctr">
              <a:spAutoFit/>
            </a:bodyPr>
            <a:lstStyle>
              <a:lvl1pPr defTabSz="457200">
                <a:defRPr sz="2000" b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algn="ctr" defTabSz="685800" hangingPunct="0"/>
              <a:r>
                <a:rPr lang="en-US" altLang="zh-CN" sz="1500" kern="0" dirty="0">
                  <a:latin typeface="FZLanTingHei-R-GBK" panose="02000000000000000000" pitchFamily="2" charset="-122"/>
                  <a:ea typeface="FZLanTingHei-R-GBK" panose="02000000000000000000" pitchFamily="2" charset="-122"/>
                </a:rPr>
                <a:t>SubAgent</a:t>
              </a:r>
              <a:endParaRPr lang="zh-CN" altLang="en-US" sz="1500" kern="0" dirty="0">
                <a:latin typeface="FZLanTingHei-R-GBK" panose="02000000000000000000" pitchFamily="2" charset="-122"/>
                <a:ea typeface="FZLanTingHei-R-GBK" panose="02000000000000000000" pitchFamily="2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967367" y="6472543"/>
            <a:ext cx="1856253" cy="539930"/>
            <a:chOff x="2854292" y="3288720"/>
            <a:chExt cx="2746189" cy="539930"/>
          </a:xfrm>
        </p:grpSpPr>
        <p:sp>
          <p:nvSpPr>
            <p:cNvPr id="52" name="矩形"/>
            <p:cNvSpPr/>
            <p:nvPr/>
          </p:nvSpPr>
          <p:spPr>
            <a:xfrm>
              <a:off x="2854292" y="3288720"/>
              <a:ext cx="2746189" cy="539930"/>
            </a:xfrm>
            <a:prstGeom prst="roundRect">
              <a:avLst>
                <a:gd name="adj" fmla="val 0"/>
              </a:avLst>
            </a:prstGeom>
            <a:solidFill>
              <a:srgbClr val="3A7BD7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marL="0" marR="0" lvl="0" indent="0" algn="ctr" defTabSz="1371600" eaLnBrk="1" fontAlgn="auto" latinLnBrk="0" hangingPunct="0">
                <a:lnSpc>
                  <a:spcPct val="100000"/>
                </a:lnSpc>
                <a:spcBef>
                  <a:spcPts val="1500"/>
                </a:spcBef>
                <a:spcAft>
                  <a:spcPts val="0"/>
                </a:spcAft>
                <a:buClrTx/>
                <a:buSzTx/>
                <a:buFontTx/>
                <a:buNone/>
                <a:defRPr sz="2000" b="0">
                  <a:solidFill>
                    <a:srgbClr val="FFFFFF"/>
                  </a:solidFill>
                  <a:latin typeface="PingFang SC Regular"/>
                  <a:ea typeface="PingFang SC Regular"/>
                  <a:cs typeface="PingFang SC Regular"/>
                  <a:sym typeface="PingFang SC Regular"/>
                </a:defRPr>
              </a:pPr>
              <a:endPara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ZLanTingHei-R-GBK" panose="02000000000000000000" pitchFamily="2" charset="-122"/>
                <a:ea typeface="微软雅黑" panose="020B0503020204020204" charset="-122"/>
                <a:cs typeface="PingFang SC Regular"/>
                <a:sym typeface="PingFang SC Regular"/>
              </a:endParaRPr>
            </a:p>
          </p:txBody>
        </p:sp>
        <p:sp>
          <p:nvSpPr>
            <p:cNvPr id="53" name="更新管理"/>
            <p:cNvSpPr txBox="1"/>
            <p:nvPr/>
          </p:nvSpPr>
          <p:spPr>
            <a:xfrm>
              <a:off x="2854292" y="3404803"/>
              <a:ext cx="2746189" cy="307766"/>
            </a:xfrm>
            <a:prstGeom prst="rect">
              <a:avLst/>
            </a:prstGeom>
            <a:ln w="12700">
              <a:miter lim="400000"/>
            </a:ln>
          </p:spPr>
          <p:txBody>
            <a:bodyPr lIns="38095" tIns="38095" rIns="38095" bIns="38095" anchor="ctr">
              <a:spAutoFit/>
            </a:bodyPr>
            <a:lstStyle>
              <a:lvl1pPr defTabSz="457200">
                <a:defRPr sz="2000" b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algn="ctr" defTabSz="685800" hangingPunct="0"/>
              <a:r>
                <a:rPr lang="zh-CN" altLang="en-US" sz="1500" kern="0" dirty="0">
                  <a:latin typeface="FZLanTingHei-R-GBK" panose="02000000000000000000" pitchFamily="2" charset="-122"/>
                  <a:ea typeface="FZLanTingHei-R-GBK" panose="02000000000000000000" pitchFamily="2" charset="-122"/>
                </a:rPr>
                <a:t>可用 </a:t>
              </a:r>
              <a:r>
                <a:rPr lang="en-US" altLang="zh-CN" sz="1500" kern="0" dirty="0">
                  <a:latin typeface="FZLanTingHei-R-GBK" panose="02000000000000000000" pitchFamily="2" charset="-122"/>
                  <a:ea typeface="FZLanTingHei-R-GBK" panose="02000000000000000000" pitchFamily="2" charset="-122"/>
                </a:rPr>
                <a:t>Skill</a:t>
              </a:r>
              <a:endParaRPr lang="zh-CN" altLang="en-US" sz="1500" kern="0" dirty="0">
                <a:latin typeface="FZLanTingHei-R-GBK" panose="02000000000000000000" pitchFamily="2" charset="-122"/>
                <a:ea typeface="FZLanTingHei-R-GBK" panose="02000000000000000000" pitchFamily="2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67366" y="7197259"/>
            <a:ext cx="1856253" cy="539930"/>
            <a:chOff x="2854292" y="3288720"/>
            <a:chExt cx="2746189" cy="539930"/>
          </a:xfrm>
        </p:grpSpPr>
        <p:sp>
          <p:nvSpPr>
            <p:cNvPr id="55" name="矩形"/>
            <p:cNvSpPr/>
            <p:nvPr/>
          </p:nvSpPr>
          <p:spPr>
            <a:xfrm>
              <a:off x="2854292" y="3288720"/>
              <a:ext cx="2746189" cy="539930"/>
            </a:xfrm>
            <a:prstGeom prst="roundRect">
              <a:avLst>
                <a:gd name="adj" fmla="val 0"/>
              </a:avLst>
            </a:prstGeom>
            <a:solidFill>
              <a:srgbClr val="025FF0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marL="0" marR="0" lvl="0" indent="0" algn="ctr" defTabSz="1371600" eaLnBrk="1" fontAlgn="auto" latinLnBrk="0" hangingPunct="0">
                <a:lnSpc>
                  <a:spcPct val="100000"/>
                </a:lnSpc>
                <a:spcBef>
                  <a:spcPts val="1500"/>
                </a:spcBef>
                <a:spcAft>
                  <a:spcPts val="0"/>
                </a:spcAft>
                <a:buClrTx/>
                <a:buSzTx/>
                <a:buFontTx/>
                <a:buNone/>
                <a:defRPr sz="2000" b="0">
                  <a:solidFill>
                    <a:srgbClr val="FFFFFF"/>
                  </a:solidFill>
                  <a:latin typeface="PingFang SC Regular"/>
                  <a:ea typeface="PingFang SC Regular"/>
                  <a:cs typeface="PingFang SC Regular"/>
                  <a:sym typeface="PingFang SC Regular"/>
                </a:defRPr>
              </a:pPr>
              <a:endPara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ZLanTingHei-R-GBK" panose="02000000000000000000" pitchFamily="2" charset="-122"/>
                <a:ea typeface="微软雅黑" panose="020B0503020204020204" charset="-122"/>
                <a:cs typeface="PingFang SC Regular"/>
                <a:sym typeface="PingFang SC Regular"/>
              </a:endParaRPr>
            </a:p>
          </p:txBody>
        </p:sp>
        <p:sp>
          <p:nvSpPr>
            <p:cNvPr id="56" name="更新管理"/>
            <p:cNvSpPr txBox="1"/>
            <p:nvPr/>
          </p:nvSpPr>
          <p:spPr>
            <a:xfrm>
              <a:off x="2854292" y="3404803"/>
              <a:ext cx="2746189" cy="307766"/>
            </a:xfrm>
            <a:prstGeom prst="rect">
              <a:avLst/>
            </a:prstGeom>
            <a:ln w="12700">
              <a:miter lim="400000"/>
            </a:ln>
          </p:spPr>
          <p:txBody>
            <a:bodyPr lIns="38095" tIns="38095" rIns="38095" bIns="38095" anchor="ctr">
              <a:spAutoFit/>
            </a:bodyPr>
            <a:lstStyle>
              <a:lvl1pPr defTabSz="457200">
                <a:defRPr sz="2000" b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algn="ctr" defTabSz="685800" hangingPunct="0"/>
              <a:r>
                <a:rPr lang="zh-CN" altLang="en-US" sz="1500" kern="0" dirty="0">
                  <a:latin typeface="FZLanTingHei-R-GBK" panose="02000000000000000000" pitchFamily="2" charset="-122"/>
                  <a:ea typeface="FZLanTingHei-R-GBK" panose="02000000000000000000" pitchFamily="2" charset="-122"/>
                </a:rPr>
                <a:t>独立上下文</a:t>
              </a:r>
              <a:endParaRPr lang="zh-CN" altLang="en-US" sz="1500" kern="0" dirty="0">
                <a:latin typeface="FZLanTingHei-R-GBK" panose="02000000000000000000" pitchFamily="2" charset="-122"/>
                <a:ea typeface="FZLanTingHei-R-GBK" panose="02000000000000000000" pitchFamily="2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926713" y="5810715"/>
            <a:ext cx="1856253" cy="539930"/>
            <a:chOff x="2854292" y="3288720"/>
            <a:chExt cx="2746189" cy="539930"/>
          </a:xfrm>
        </p:grpSpPr>
        <p:sp>
          <p:nvSpPr>
            <p:cNvPr id="58" name="矩形"/>
            <p:cNvSpPr/>
            <p:nvPr/>
          </p:nvSpPr>
          <p:spPr>
            <a:xfrm>
              <a:off x="2854292" y="3288720"/>
              <a:ext cx="2746189" cy="539930"/>
            </a:xfrm>
            <a:prstGeom prst="roundRect">
              <a:avLst>
                <a:gd name="adj" fmla="val 0"/>
              </a:avLst>
            </a:prstGeom>
            <a:solidFill>
              <a:srgbClr val="3A7BD7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marL="0" marR="0" lvl="0" indent="0" algn="ctr" defTabSz="1371600" eaLnBrk="1" fontAlgn="auto" latinLnBrk="0" hangingPunct="0">
                <a:lnSpc>
                  <a:spcPct val="100000"/>
                </a:lnSpc>
                <a:spcBef>
                  <a:spcPts val="1500"/>
                </a:spcBef>
                <a:spcAft>
                  <a:spcPts val="0"/>
                </a:spcAft>
                <a:buClrTx/>
                <a:buSzTx/>
                <a:buFontTx/>
                <a:buNone/>
                <a:defRPr sz="2000" b="0">
                  <a:solidFill>
                    <a:srgbClr val="FFFFFF"/>
                  </a:solidFill>
                  <a:latin typeface="PingFang SC Regular"/>
                  <a:ea typeface="PingFang SC Regular"/>
                  <a:cs typeface="PingFang SC Regular"/>
                  <a:sym typeface="PingFang SC Regular"/>
                </a:defRPr>
              </a:pPr>
              <a:endPara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ZLanTingHei-R-GBK" panose="02000000000000000000" pitchFamily="2" charset="-122"/>
                <a:ea typeface="微软雅黑" panose="020B0503020204020204" charset="-122"/>
                <a:cs typeface="PingFang SC Regular"/>
                <a:sym typeface="PingFang SC Regular"/>
              </a:endParaRPr>
            </a:p>
          </p:txBody>
        </p:sp>
        <p:sp>
          <p:nvSpPr>
            <p:cNvPr id="59" name="更新管理"/>
            <p:cNvSpPr txBox="1"/>
            <p:nvPr/>
          </p:nvSpPr>
          <p:spPr>
            <a:xfrm>
              <a:off x="2854292" y="3404803"/>
              <a:ext cx="2746189" cy="307766"/>
            </a:xfrm>
            <a:prstGeom prst="rect">
              <a:avLst/>
            </a:prstGeom>
            <a:ln w="12700">
              <a:miter lim="400000"/>
            </a:ln>
          </p:spPr>
          <p:txBody>
            <a:bodyPr lIns="38095" tIns="38095" rIns="38095" bIns="38095" anchor="ctr">
              <a:spAutoFit/>
            </a:bodyPr>
            <a:lstStyle>
              <a:lvl1pPr defTabSz="457200">
                <a:defRPr sz="2000" b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algn="ctr" defTabSz="685800" hangingPunct="0"/>
              <a:r>
                <a:rPr lang="en-US" altLang="zh-CN" sz="1500" kern="0" dirty="0">
                  <a:latin typeface="FZLanTingHei-R-GBK" panose="02000000000000000000" pitchFamily="2" charset="-122"/>
                  <a:ea typeface="FZLanTingHei-R-GBK" panose="02000000000000000000" pitchFamily="2" charset="-122"/>
                </a:rPr>
                <a:t>SubAgent</a:t>
              </a:r>
              <a:endParaRPr lang="zh-CN" altLang="en-US" sz="1500" kern="0" dirty="0">
                <a:latin typeface="FZLanTingHei-R-GBK" panose="02000000000000000000" pitchFamily="2" charset="-122"/>
                <a:ea typeface="FZLanTingHei-R-GBK" panose="02000000000000000000" pitchFamily="2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3926713" y="6472543"/>
            <a:ext cx="1856253" cy="539930"/>
            <a:chOff x="2854292" y="3288720"/>
            <a:chExt cx="2746189" cy="539930"/>
          </a:xfrm>
        </p:grpSpPr>
        <p:sp>
          <p:nvSpPr>
            <p:cNvPr id="61" name="矩形"/>
            <p:cNvSpPr/>
            <p:nvPr/>
          </p:nvSpPr>
          <p:spPr>
            <a:xfrm>
              <a:off x="2854292" y="3288720"/>
              <a:ext cx="2746189" cy="539930"/>
            </a:xfrm>
            <a:prstGeom prst="roundRect">
              <a:avLst>
                <a:gd name="adj" fmla="val 0"/>
              </a:avLst>
            </a:prstGeom>
            <a:solidFill>
              <a:srgbClr val="3A7BD7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marL="0" marR="0" lvl="0" indent="0" algn="ctr" defTabSz="1371600" eaLnBrk="1" fontAlgn="auto" latinLnBrk="0" hangingPunct="0">
                <a:lnSpc>
                  <a:spcPct val="100000"/>
                </a:lnSpc>
                <a:spcBef>
                  <a:spcPts val="1500"/>
                </a:spcBef>
                <a:spcAft>
                  <a:spcPts val="0"/>
                </a:spcAft>
                <a:buClrTx/>
                <a:buSzTx/>
                <a:buFontTx/>
                <a:buNone/>
                <a:defRPr sz="2000" b="0">
                  <a:solidFill>
                    <a:srgbClr val="FFFFFF"/>
                  </a:solidFill>
                  <a:latin typeface="PingFang SC Regular"/>
                  <a:ea typeface="PingFang SC Regular"/>
                  <a:cs typeface="PingFang SC Regular"/>
                  <a:sym typeface="PingFang SC Regular"/>
                </a:defRPr>
              </a:pPr>
              <a:endPara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ZLanTingHei-R-GBK" panose="02000000000000000000" pitchFamily="2" charset="-122"/>
                <a:ea typeface="微软雅黑" panose="020B0503020204020204" charset="-122"/>
                <a:cs typeface="PingFang SC Regular"/>
                <a:sym typeface="PingFang SC Regular"/>
              </a:endParaRPr>
            </a:p>
          </p:txBody>
        </p:sp>
        <p:sp>
          <p:nvSpPr>
            <p:cNvPr id="62" name="更新管理"/>
            <p:cNvSpPr txBox="1"/>
            <p:nvPr/>
          </p:nvSpPr>
          <p:spPr>
            <a:xfrm>
              <a:off x="2854292" y="3404803"/>
              <a:ext cx="2746189" cy="307766"/>
            </a:xfrm>
            <a:prstGeom prst="rect">
              <a:avLst/>
            </a:prstGeom>
            <a:ln w="12700">
              <a:miter lim="400000"/>
            </a:ln>
          </p:spPr>
          <p:txBody>
            <a:bodyPr lIns="38095" tIns="38095" rIns="38095" bIns="38095" anchor="ctr">
              <a:spAutoFit/>
            </a:bodyPr>
            <a:lstStyle>
              <a:lvl1pPr defTabSz="457200">
                <a:defRPr sz="2000" b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algn="ctr" defTabSz="685800" hangingPunct="0"/>
              <a:r>
                <a:rPr lang="zh-CN" altLang="en-US" sz="1500" kern="0" dirty="0">
                  <a:latin typeface="FZLanTingHei-R-GBK" panose="02000000000000000000" pitchFamily="2" charset="-122"/>
                  <a:ea typeface="FZLanTingHei-R-GBK" panose="02000000000000000000" pitchFamily="2" charset="-122"/>
                </a:rPr>
                <a:t>可用 </a:t>
              </a:r>
              <a:r>
                <a:rPr lang="en-US" altLang="zh-CN" sz="1500" kern="0" dirty="0">
                  <a:latin typeface="FZLanTingHei-R-GBK" panose="02000000000000000000" pitchFamily="2" charset="-122"/>
                  <a:ea typeface="FZLanTingHei-R-GBK" panose="02000000000000000000" pitchFamily="2" charset="-122"/>
                </a:rPr>
                <a:t>Skill</a:t>
              </a:r>
              <a:endParaRPr lang="zh-CN" altLang="en-US" sz="1500" kern="0" dirty="0">
                <a:latin typeface="FZLanTingHei-R-GBK" panose="02000000000000000000" pitchFamily="2" charset="-122"/>
                <a:ea typeface="FZLanTingHei-R-GBK" panose="02000000000000000000" pitchFamily="2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3926712" y="7197259"/>
            <a:ext cx="1856253" cy="539930"/>
            <a:chOff x="2854292" y="3288720"/>
            <a:chExt cx="2746189" cy="539930"/>
          </a:xfrm>
        </p:grpSpPr>
        <p:sp>
          <p:nvSpPr>
            <p:cNvPr id="64" name="矩形"/>
            <p:cNvSpPr/>
            <p:nvPr/>
          </p:nvSpPr>
          <p:spPr>
            <a:xfrm>
              <a:off x="2854292" y="3288720"/>
              <a:ext cx="2746189" cy="539930"/>
            </a:xfrm>
            <a:prstGeom prst="roundRect">
              <a:avLst>
                <a:gd name="adj" fmla="val 0"/>
              </a:avLst>
            </a:prstGeom>
            <a:solidFill>
              <a:srgbClr val="025FF0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marL="0" marR="0" lvl="0" indent="0" algn="ctr" defTabSz="1371600" eaLnBrk="1" fontAlgn="auto" latinLnBrk="0" hangingPunct="0">
                <a:lnSpc>
                  <a:spcPct val="100000"/>
                </a:lnSpc>
                <a:spcBef>
                  <a:spcPts val="1500"/>
                </a:spcBef>
                <a:spcAft>
                  <a:spcPts val="0"/>
                </a:spcAft>
                <a:buClrTx/>
                <a:buSzTx/>
                <a:buFontTx/>
                <a:buNone/>
                <a:defRPr sz="2000" b="0">
                  <a:solidFill>
                    <a:srgbClr val="FFFFFF"/>
                  </a:solidFill>
                  <a:latin typeface="PingFang SC Regular"/>
                  <a:ea typeface="PingFang SC Regular"/>
                  <a:cs typeface="PingFang SC Regular"/>
                  <a:sym typeface="PingFang SC Regular"/>
                </a:defRPr>
              </a:pPr>
              <a:endPara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ZLanTingHei-R-GBK" panose="02000000000000000000" pitchFamily="2" charset="-122"/>
                <a:ea typeface="微软雅黑" panose="020B0503020204020204" charset="-122"/>
                <a:cs typeface="PingFang SC Regular"/>
                <a:sym typeface="PingFang SC Regular"/>
              </a:endParaRPr>
            </a:p>
          </p:txBody>
        </p:sp>
        <p:sp>
          <p:nvSpPr>
            <p:cNvPr id="65" name="更新管理"/>
            <p:cNvSpPr txBox="1"/>
            <p:nvPr/>
          </p:nvSpPr>
          <p:spPr>
            <a:xfrm>
              <a:off x="2854292" y="3404803"/>
              <a:ext cx="2746189" cy="307766"/>
            </a:xfrm>
            <a:prstGeom prst="rect">
              <a:avLst/>
            </a:prstGeom>
            <a:ln w="12700">
              <a:miter lim="400000"/>
            </a:ln>
          </p:spPr>
          <p:txBody>
            <a:bodyPr lIns="38095" tIns="38095" rIns="38095" bIns="38095" anchor="ctr">
              <a:spAutoFit/>
            </a:bodyPr>
            <a:lstStyle>
              <a:lvl1pPr defTabSz="457200">
                <a:defRPr sz="2000" b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algn="ctr" defTabSz="685800" hangingPunct="0"/>
              <a:r>
                <a:rPr lang="zh-CN" altLang="en-US" sz="1500" kern="0" dirty="0">
                  <a:latin typeface="FZLanTingHei-R-GBK" panose="02000000000000000000" pitchFamily="2" charset="-122"/>
                  <a:ea typeface="FZLanTingHei-R-GBK" panose="02000000000000000000" pitchFamily="2" charset="-122"/>
                </a:rPr>
                <a:t>独立上下文</a:t>
              </a:r>
              <a:endParaRPr lang="zh-CN" altLang="en-US" sz="1500" kern="0" dirty="0">
                <a:latin typeface="FZLanTingHei-R-GBK" panose="02000000000000000000" pitchFamily="2" charset="-122"/>
                <a:ea typeface="FZLanTingHei-R-GBK" panose="02000000000000000000" pitchFamily="2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6930073" y="5810715"/>
            <a:ext cx="1856253" cy="539930"/>
            <a:chOff x="2854292" y="3288720"/>
            <a:chExt cx="2746189" cy="539930"/>
          </a:xfrm>
        </p:grpSpPr>
        <p:sp>
          <p:nvSpPr>
            <p:cNvPr id="67" name="矩形"/>
            <p:cNvSpPr/>
            <p:nvPr/>
          </p:nvSpPr>
          <p:spPr>
            <a:xfrm>
              <a:off x="2854292" y="3288720"/>
              <a:ext cx="2746189" cy="539930"/>
            </a:xfrm>
            <a:prstGeom prst="roundRect">
              <a:avLst>
                <a:gd name="adj" fmla="val 0"/>
              </a:avLst>
            </a:prstGeom>
            <a:solidFill>
              <a:srgbClr val="3A7BD7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marL="0" marR="0" lvl="0" indent="0" algn="ctr" defTabSz="1371600" eaLnBrk="1" fontAlgn="auto" latinLnBrk="0" hangingPunct="0">
                <a:lnSpc>
                  <a:spcPct val="100000"/>
                </a:lnSpc>
                <a:spcBef>
                  <a:spcPts val="1500"/>
                </a:spcBef>
                <a:spcAft>
                  <a:spcPts val="0"/>
                </a:spcAft>
                <a:buClrTx/>
                <a:buSzTx/>
                <a:buFontTx/>
                <a:buNone/>
                <a:defRPr sz="2000" b="0">
                  <a:solidFill>
                    <a:srgbClr val="FFFFFF"/>
                  </a:solidFill>
                  <a:latin typeface="PingFang SC Regular"/>
                  <a:ea typeface="PingFang SC Regular"/>
                  <a:cs typeface="PingFang SC Regular"/>
                  <a:sym typeface="PingFang SC Regular"/>
                </a:defRPr>
              </a:pPr>
              <a:endPara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ZLanTingHei-R-GBK" panose="02000000000000000000" pitchFamily="2" charset="-122"/>
                <a:ea typeface="微软雅黑" panose="020B0503020204020204" charset="-122"/>
                <a:cs typeface="PingFang SC Regular"/>
                <a:sym typeface="PingFang SC Regular"/>
              </a:endParaRPr>
            </a:p>
          </p:txBody>
        </p:sp>
        <p:sp>
          <p:nvSpPr>
            <p:cNvPr id="68" name="更新管理"/>
            <p:cNvSpPr txBox="1"/>
            <p:nvPr/>
          </p:nvSpPr>
          <p:spPr>
            <a:xfrm>
              <a:off x="2854292" y="3404803"/>
              <a:ext cx="2746189" cy="307766"/>
            </a:xfrm>
            <a:prstGeom prst="rect">
              <a:avLst/>
            </a:prstGeom>
            <a:ln w="12700">
              <a:miter lim="400000"/>
            </a:ln>
          </p:spPr>
          <p:txBody>
            <a:bodyPr lIns="38095" tIns="38095" rIns="38095" bIns="38095" anchor="ctr">
              <a:spAutoFit/>
            </a:bodyPr>
            <a:lstStyle>
              <a:lvl1pPr defTabSz="457200">
                <a:defRPr sz="2000" b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algn="ctr" defTabSz="685800" hangingPunct="0"/>
              <a:r>
                <a:rPr lang="en-US" altLang="zh-CN" sz="1500" kern="0" dirty="0">
                  <a:latin typeface="FZLanTingHei-R-GBK" panose="02000000000000000000" pitchFamily="2" charset="-122"/>
                  <a:ea typeface="FZLanTingHei-R-GBK" panose="02000000000000000000" pitchFamily="2" charset="-122"/>
                </a:rPr>
                <a:t>SubAgent</a:t>
              </a:r>
              <a:endParaRPr lang="zh-CN" altLang="en-US" sz="1500" kern="0" dirty="0">
                <a:latin typeface="FZLanTingHei-R-GBK" panose="02000000000000000000" pitchFamily="2" charset="-122"/>
                <a:ea typeface="FZLanTingHei-R-GBK" panose="02000000000000000000" pitchFamily="2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930073" y="6472543"/>
            <a:ext cx="1856253" cy="539930"/>
            <a:chOff x="2854292" y="3288720"/>
            <a:chExt cx="2746189" cy="539930"/>
          </a:xfrm>
        </p:grpSpPr>
        <p:sp>
          <p:nvSpPr>
            <p:cNvPr id="70" name="矩形"/>
            <p:cNvSpPr/>
            <p:nvPr/>
          </p:nvSpPr>
          <p:spPr>
            <a:xfrm>
              <a:off x="2854292" y="3288720"/>
              <a:ext cx="2746189" cy="539930"/>
            </a:xfrm>
            <a:prstGeom prst="roundRect">
              <a:avLst>
                <a:gd name="adj" fmla="val 0"/>
              </a:avLst>
            </a:prstGeom>
            <a:solidFill>
              <a:srgbClr val="3A7BD7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marL="0" marR="0" lvl="0" indent="0" algn="ctr" defTabSz="1371600" eaLnBrk="1" fontAlgn="auto" latinLnBrk="0" hangingPunct="0">
                <a:lnSpc>
                  <a:spcPct val="100000"/>
                </a:lnSpc>
                <a:spcBef>
                  <a:spcPts val="1500"/>
                </a:spcBef>
                <a:spcAft>
                  <a:spcPts val="0"/>
                </a:spcAft>
                <a:buClrTx/>
                <a:buSzTx/>
                <a:buFontTx/>
                <a:buNone/>
                <a:defRPr sz="2000" b="0">
                  <a:solidFill>
                    <a:srgbClr val="FFFFFF"/>
                  </a:solidFill>
                  <a:latin typeface="PingFang SC Regular"/>
                  <a:ea typeface="PingFang SC Regular"/>
                  <a:cs typeface="PingFang SC Regular"/>
                  <a:sym typeface="PingFang SC Regular"/>
                </a:defRPr>
              </a:pPr>
              <a:endPara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ZLanTingHei-R-GBK" panose="02000000000000000000" pitchFamily="2" charset="-122"/>
                <a:ea typeface="微软雅黑" panose="020B0503020204020204" charset="-122"/>
                <a:cs typeface="PingFang SC Regular"/>
                <a:sym typeface="PingFang SC Regular"/>
              </a:endParaRPr>
            </a:p>
          </p:txBody>
        </p:sp>
        <p:sp>
          <p:nvSpPr>
            <p:cNvPr id="71" name="更新管理"/>
            <p:cNvSpPr txBox="1"/>
            <p:nvPr/>
          </p:nvSpPr>
          <p:spPr>
            <a:xfrm>
              <a:off x="2854292" y="3404803"/>
              <a:ext cx="2746189" cy="307766"/>
            </a:xfrm>
            <a:prstGeom prst="rect">
              <a:avLst/>
            </a:prstGeom>
            <a:ln w="12700">
              <a:miter lim="400000"/>
            </a:ln>
          </p:spPr>
          <p:txBody>
            <a:bodyPr lIns="38095" tIns="38095" rIns="38095" bIns="38095" anchor="ctr">
              <a:spAutoFit/>
            </a:bodyPr>
            <a:lstStyle>
              <a:lvl1pPr defTabSz="457200">
                <a:defRPr sz="2000" b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algn="ctr" defTabSz="685800" hangingPunct="0"/>
              <a:r>
                <a:rPr lang="zh-CN" altLang="en-US" sz="1500" kern="0" dirty="0">
                  <a:latin typeface="FZLanTingHei-R-GBK" panose="02000000000000000000" pitchFamily="2" charset="-122"/>
                  <a:ea typeface="FZLanTingHei-R-GBK" panose="02000000000000000000" pitchFamily="2" charset="-122"/>
                </a:rPr>
                <a:t>可用 </a:t>
              </a:r>
              <a:r>
                <a:rPr lang="en-US" altLang="zh-CN" sz="1500" kern="0" dirty="0">
                  <a:latin typeface="FZLanTingHei-R-GBK" panose="02000000000000000000" pitchFamily="2" charset="-122"/>
                  <a:ea typeface="FZLanTingHei-R-GBK" panose="02000000000000000000" pitchFamily="2" charset="-122"/>
                </a:rPr>
                <a:t>Skill</a:t>
              </a:r>
              <a:endParaRPr lang="zh-CN" altLang="en-US" sz="1500" kern="0" dirty="0">
                <a:latin typeface="FZLanTingHei-R-GBK" panose="02000000000000000000" pitchFamily="2" charset="-122"/>
                <a:ea typeface="FZLanTingHei-R-GBK" panose="02000000000000000000" pitchFamily="2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6930072" y="7197259"/>
            <a:ext cx="1856253" cy="539930"/>
            <a:chOff x="2854292" y="3288720"/>
            <a:chExt cx="2746189" cy="539930"/>
          </a:xfrm>
        </p:grpSpPr>
        <p:sp>
          <p:nvSpPr>
            <p:cNvPr id="73" name="矩形"/>
            <p:cNvSpPr/>
            <p:nvPr/>
          </p:nvSpPr>
          <p:spPr>
            <a:xfrm>
              <a:off x="2854292" y="3288720"/>
              <a:ext cx="2746189" cy="539930"/>
            </a:xfrm>
            <a:prstGeom prst="roundRect">
              <a:avLst>
                <a:gd name="adj" fmla="val 0"/>
              </a:avLst>
            </a:prstGeom>
            <a:solidFill>
              <a:srgbClr val="025FF0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marL="0" marR="0" lvl="0" indent="0" algn="ctr" defTabSz="1371600" eaLnBrk="1" fontAlgn="auto" latinLnBrk="0" hangingPunct="0">
                <a:lnSpc>
                  <a:spcPct val="100000"/>
                </a:lnSpc>
                <a:spcBef>
                  <a:spcPts val="1500"/>
                </a:spcBef>
                <a:spcAft>
                  <a:spcPts val="0"/>
                </a:spcAft>
                <a:buClrTx/>
                <a:buSzTx/>
                <a:buFontTx/>
                <a:buNone/>
                <a:defRPr sz="2000" b="0">
                  <a:solidFill>
                    <a:srgbClr val="FFFFFF"/>
                  </a:solidFill>
                  <a:latin typeface="PingFang SC Regular"/>
                  <a:ea typeface="PingFang SC Regular"/>
                  <a:cs typeface="PingFang SC Regular"/>
                  <a:sym typeface="PingFang SC Regular"/>
                </a:defRPr>
              </a:pPr>
              <a:endParaRPr kumimoji="0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ZLanTingHei-R-GBK" panose="02000000000000000000" pitchFamily="2" charset="-122"/>
                <a:ea typeface="微软雅黑" panose="020B0503020204020204" charset="-122"/>
                <a:cs typeface="PingFang SC Regular"/>
                <a:sym typeface="PingFang SC Regular"/>
              </a:endParaRPr>
            </a:p>
          </p:txBody>
        </p:sp>
        <p:sp>
          <p:nvSpPr>
            <p:cNvPr id="74" name="更新管理"/>
            <p:cNvSpPr txBox="1"/>
            <p:nvPr/>
          </p:nvSpPr>
          <p:spPr>
            <a:xfrm>
              <a:off x="2854292" y="3404803"/>
              <a:ext cx="2746189" cy="307766"/>
            </a:xfrm>
            <a:prstGeom prst="rect">
              <a:avLst/>
            </a:prstGeom>
            <a:ln w="12700">
              <a:miter lim="400000"/>
            </a:ln>
          </p:spPr>
          <p:txBody>
            <a:bodyPr lIns="38095" tIns="38095" rIns="38095" bIns="38095" anchor="ctr">
              <a:spAutoFit/>
            </a:bodyPr>
            <a:lstStyle>
              <a:lvl1pPr defTabSz="457200">
                <a:defRPr sz="2000" b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defRPr>
              </a:lvl1pPr>
            </a:lstStyle>
            <a:p>
              <a:pPr algn="ctr" defTabSz="685800" hangingPunct="0"/>
              <a:r>
                <a:rPr lang="zh-CN" altLang="en-US" sz="1500" kern="0" dirty="0">
                  <a:latin typeface="FZLanTingHei-R-GBK" panose="02000000000000000000" pitchFamily="2" charset="-122"/>
                  <a:ea typeface="FZLanTingHei-R-GBK" panose="02000000000000000000" pitchFamily="2" charset="-122"/>
                </a:rPr>
                <a:t>独立上下文</a:t>
              </a:r>
              <a:endParaRPr lang="zh-CN" altLang="en-US" sz="1500" kern="0" dirty="0">
                <a:latin typeface="FZLanTingHei-R-GBK" panose="02000000000000000000" pitchFamily="2" charset="-122"/>
                <a:ea typeface="FZLanTingHei-R-GBK" panose="02000000000000000000" pitchFamily="2" charset="-122"/>
              </a:endParaRPr>
            </a:p>
          </p:txBody>
        </p:sp>
      </p:grpSp>
      <p:sp>
        <p:nvSpPr>
          <p:cNvPr id="75" name="组别标题"/>
          <p:cNvSpPr txBox="1"/>
          <p:nvPr/>
        </p:nvSpPr>
        <p:spPr>
          <a:xfrm>
            <a:off x="2681949" y="7819750"/>
            <a:ext cx="4435694" cy="776293"/>
          </a:xfrm>
          <a:prstGeom prst="rect">
            <a:avLst/>
          </a:prstGeom>
          <a:ln w="12700">
            <a:miter lim="400000"/>
          </a:ln>
        </p:spPr>
        <p:txBody>
          <a:bodyPr wrap="square" lIns="38095" tIns="38095" rIns="38095" bIns="38095">
            <a:spAutoFit/>
          </a:bodyPr>
          <a:lstStyle/>
          <a:p>
            <a:pPr algn="ctr" defTabSz="342900" hangingPunct="0">
              <a:lnSpc>
                <a:spcPct val="150000"/>
              </a:lnSpc>
              <a:defRPr b="0">
                <a:solidFill>
                  <a:srgbClr val="9A3EF6"/>
                </a:solidFill>
                <a:latin typeface="+mn-lt"/>
                <a:ea typeface="+mn-ea"/>
                <a:cs typeface="+mn-cs"/>
                <a:sym typeface="腾讯体 W7"/>
              </a:defRPr>
            </a:pPr>
            <a:r>
              <a:rPr lang="zh-CN" altLang="en-US" sz="1600" b="1" kern="0" dirty="0">
                <a:solidFill>
                  <a:srgbClr val="A735FF"/>
                </a:solidFill>
                <a:ea typeface="腾讯体 W7"/>
                <a:sym typeface="腾讯体 W7"/>
              </a:rPr>
              <a:t>中间数据在子代理内消化</a:t>
            </a:r>
            <a:endParaRPr lang="en-US" altLang="zh-CN" sz="1600" b="1" kern="0" dirty="0">
              <a:solidFill>
                <a:srgbClr val="A735FF"/>
              </a:solidFill>
              <a:ea typeface="腾讯体 W7"/>
              <a:sym typeface="腾讯体 W7"/>
            </a:endParaRPr>
          </a:p>
          <a:p>
            <a:pPr algn="ctr" defTabSz="342900" hangingPunct="0">
              <a:lnSpc>
                <a:spcPct val="150000"/>
              </a:lnSpc>
              <a:defRPr b="0">
                <a:solidFill>
                  <a:srgbClr val="9A3EF6"/>
                </a:solidFill>
                <a:latin typeface="+mn-lt"/>
                <a:ea typeface="+mn-ea"/>
                <a:cs typeface="+mn-cs"/>
                <a:sym typeface="腾讯体 W7"/>
              </a:defRPr>
            </a:pPr>
            <a:r>
              <a:rPr lang="zh-CN" altLang="en-US" sz="1600" b="1" kern="0" dirty="0">
                <a:solidFill>
                  <a:srgbClr val="A735FF"/>
                </a:solidFill>
                <a:ea typeface="腾讯体 W7"/>
                <a:sym typeface="腾讯体 W7"/>
              </a:rPr>
              <a:t>不回传主上下文</a:t>
            </a:r>
            <a:endParaRPr sz="1600" b="1" kern="0" dirty="0">
              <a:solidFill>
                <a:srgbClr val="A735FF"/>
              </a:solidFill>
              <a:ea typeface="腾讯体 W7"/>
              <a:sym typeface="腾讯体 W7"/>
            </a:endParaRPr>
          </a:p>
        </p:txBody>
      </p:sp>
      <p:sp>
        <p:nvSpPr>
          <p:cNvPr id="78" name="圆角矩形 77"/>
          <p:cNvSpPr/>
          <p:nvPr/>
        </p:nvSpPr>
        <p:spPr>
          <a:xfrm>
            <a:off x="10131113" y="1935444"/>
            <a:ext cx="7538853" cy="2628870"/>
          </a:xfrm>
          <a:prstGeom prst="roundRect">
            <a:avLst>
              <a:gd name="adj" fmla="val 6037"/>
            </a:avLst>
          </a:prstGeom>
          <a:solidFill>
            <a:srgbClr val="3A7BD7"/>
          </a:solidFill>
          <a:ln w="12700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anchor="ctr"/>
          <a:lstStyle/>
          <a:p>
            <a:pPr marL="0" lvl="0" indent="0" algn="ctr" defTabSz="608965">
              <a:lnSpc>
                <a:spcPct val="13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endParaRPr dirty="0"/>
          </a:p>
        </p:txBody>
      </p:sp>
      <p:sp>
        <p:nvSpPr>
          <p:cNvPr id="79" name="文本框 78"/>
          <p:cNvSpPr txBox="1"/>
          <p:nvPr/>
        </p:nvSpPr>
        <p:spPr>
          <a:xfrm>
            <a:off x="12300510" y="2076326"/>
            <a:ext cx="36045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OpenClaw </a:t>
            </a:r>
            <a:r>
              <a:rPr kumimoji="1"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等开源产品</a:t>
            </a:r>
            <a:r>
              <a:rPr kumimoji="1"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kumimoji="1"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10450998" y="2834208"/>
            <a:ext cx="6579007" cy="1425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上下文管理</a:t>
            </a:r>
            <a:r>
              <a:rPr kumimoji="1" lang="en-US" altLang="zh-CN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: </a:t>
            </a:r>
            <a:r>
              <a:rPr kumimoji="1" lang="zh-CN" altLang="en-US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所有信息塞一个窗口，越聊越臃肿</a:t>
            </a:r>
            <a:endParaRPr kumimoji="1" lang="en-US" altLang="zh-CN" sz="2000" b="1" dirty="0">
              <a:solidFill>
                <a:schemeClr val="bg1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sz="2000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压缩策略：简单截断或滑动窗口，丢了就是丢了</a:t>
            </a:r>
            <a:endParaRPr kumimoji="1" lang="en-US" altLang="zh-CN" sz="2000" dirty="0">
              <a:solidFill>
                <a:schemeClr val="bg1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sz="2000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执行方式：任务串行执行，输出叠加，越来越贵</a:t>
            </a:r>
            <a:endParaRPr kumimoji="1" lang="en-US" altLang="zh-CN" sz="2000" dirty="0">
              <a:solidFill>
                <a:schemeClr val="bg1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cxnSp>
        <p:nvCxnSpPr>
          <p:cNvPr id="81" name="Connector 21"/>
          <p:cNvCxnSpPr/>
          <p:nvPr/>
        </p:nvCxnSpPr>
        <p:spPr>
          <a:xfrm>
            <a:off x="10131113" y="2662905"/>
            <a:ext cx="7538853" cy="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chemeClr val="bg1">
                <a:alpha val="48257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0" name="圆角矩形 89"/>
          <p:cNvSpPr/>
          <p:nvPr/>
        </p:nvSpPr>
        <p:spPr>
          <a:xfrm>
            <a:off x="10131113" y="5404090"/>
            <a:ext cx="7538853" cy="2705272"/>
          </a:xfrm>
          <a:prstGeom prst="roundRect">
            <a:avLst>
              <a:gd name="adj" fmla="val 6037"/>
            </a:avLst>
          </a:prstGeom>
          <a:solidFill>
            <a:srgbClr val="4B90D9"/>
          </a:solidFill>
          <a:ln w="12700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anchor="ctr"/>
          <a:lstStyle/>
          <a:p>
            <a:pPr marL="0" lvl="0" indent="0" algn="ctr" defTabSz="608965">
              <a:lnSpc>
                <a:spcPct val="13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endParaRPr dirty="0"/>
          </a:p>
        </p:txBody>
      </p:sp>
      <p:sp>
        <p:nvSpPr>
          <p:cNvPr id="92" name="文本框 91"/>
          <p:cNvSpPr txBox="1"/>
          <p:nvPr/>
        </p:nvSpPr>
        <p:spPr>
          <a:xfrm>
            <a:off x="12816751" y="4728742"/>
            <a:ext cx="2175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800" b="1" dirty="0">
                <a:solidFill>
                  <a:srgbClr val="025FF0"/>
                </a:solidFill>
              </a:rPr>
              <a:t>VS</a:t>
            </a:r>
            <a:endParaRPr kumimoji="1" lang="zh-CN" altLang="en-US" sz="2800" b="1" dirty="0">
              <a:solidFill>
                <a:srgbClr val="025FF0"/>
              </a:solidFill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12300510" y="5611615"/>
            <a:ext cx="3192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WorkBuddy </a:t>
            </a:r>
            <a:endParaRPr kumimoji="1"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10450998" y="6369497"/>
            <a:ext cx="6579007" cy="1425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上下文管理</a:t>
            </a:r>
            <a:r>
              <a:rPr kumimoji="1" lang="en-US" altLang="zh-CN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:</a:t>
            </a:r>
            <a:r>
              <a:rPr kumimoji="1" lang="zh-CN" altLang="en-US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所有 </a:t>
            </a:r>
            <a:r>
              <a:rPr kumimoji="1" lang="en-US" altLang="zh-CN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Agent</a:t>
            </a:r>
            <a:r>
              <a:rPr kumimoji="1" lang="zh-CN" altLang="en-US" sz="2000" b="1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 上下文隔离，互不污染</a:t>
            </a:r>
            <a:endParaRPr kumimoji="1" lang="en-US" altLang="zh-CN" sz="2000" b="1" dirty="0">
              <a:solidFill>
                <a:schemeClr val="bg1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sz="2000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压缩策略：多级中间件智能压缩，保留语义</a:t>
            </a:r>
            <a:endParaRPr kumimoji="1" lang="en-US" altLang="zh-CN" sz="2000" dirty="0">
              <a:solidFill>
                <a:schemeClr val="bg1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kumimoji="1" lang="zh-CN" altLang="en-US" sz="2000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执行方式：并行处理、独立空间，更省 </a:t>
            </a:r>
            <a:r>
              <a:rPr kumimoji="1" lang="en-US" altLang="zh-CN" sz="2000" dirty="0">
                <a:solidFill>
                  <a:schemeClr val="bg1"/>
                </a:solidFill>
                <a:latin typeface="TencentSans W3" panose="020C04030202040F0204" pitchFamily="34" charset="-122"/>
                <a:ea typeface="TencentSans W3" panose="020C04030202040F0204" pitchFamily="34" charset="-122"/>
              </a:rPr>
              <a:t>Token</a:t>
            </a:r>
            <a:endParaRPr kumimoji="1" lang="en-US" altLang="zh-CN" sz="2000" dirty="0">
              <a:solidFill>
                <a:schemeClr val="bg1"/>
              </a:solidFill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cxnSp>
        <p:nvCxnSpPr>
          <p:cNvPr id="99" name="Connector 21"/>
          <p:cNvCxnSpPr/>
          <p:nvPr/>
        </p:nvCxnSpPr>
        <p:spPr>
          <a:xfrm>
            <a:off x="10131113" y="6198194"/>
            <a:ext cx="7538853" cy="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chemeClr val="bg1">
                <a:alpha val="48257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2" name="文本框 101"/>
          <p:cNvSpPr txBox="1"/>
          <p:nvPr/>
        </p:nvSpPr>
        <p:spPr>
          <a:xfrm>
            <a:off x="16231873" y="3008266"/>
            <a:ext cx="6409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i="0" dirty="0">
                <a:solidFill>
                  <a:srgbClr val="CDD6F4"/>
                </a:solidFill>
                <a:effectLst/>
                <a:latin typeface="-apple-system"/>
              </a:rPr>
              <a:t>❌</a:t>
            </a:r>
            <a:endParaRPr lang="zh-CN" altLang="en-US" dirty="0"/>
          </a:p>
        </p:txBody>
      </p:sp>
      <p:sp>
        <p:nvSpPr>
          <p:cNvPr id="103" name="文本框 102"/>
          <p:cNvSpPr txBox="1"/>
          <p:nvPr/>
        </p:nvSpPr>
        <p:spPr>
          <a:xfrm>
            <a:off x="16231873" y="3471036"/>
            <a:ext cx="6409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i="0" dirty="0">
                <a:solidFill>
                  <a:srgbClr val="CDD6F4"/>
                </a:solidFill>
                <a:effectLst/>
                <a:latin typeface="-apple-system"/>
              </a:rPr>
              <a:t>❌</a:t>
            </a:r>
            <a:endParaRPr lang="zh-CN" altLang="en-US" dirty="0"/>
          </a:p>
        </p:txBody>
      </p:sp>
      <p:sp>
        <p:nvSpPr>
          <p:cNvPr id="104" name="文本框 103"/>
          <p:cNvSpPr txBox="1"/>
          <p:nvPr/>
        </p:nvSpPr>
        <p:spPr>
          <a:xfrm>
            <a:off x="16243730" y="3929049"/>
            <a:ext cx="6409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i="0" dirty="0">
                <a:solidFill>
                  <a:srgbClr val="CDD6F4"/>
                </a:solidFill>
                <a:effectLst/>
                <a:latin typeface="-apple-system"/>
              </a:rPr>
              <a:t>❌</a:t>
            </a:r>
            <a:endParaRPr lang="zh-CN" altLang="en-US" dirty="0"/>
          </a:p>
        </p:txBody>
      </p:sp>
      <p:sp>
        <p:nvSpPr>
          <p:cNvPr id="106" name="文本框 105"/>
          <p:cNvSpPr txBox="1"/>
          <p:nvPr/>
        </p:nvSpPr>
        <p:spPr>
          <a:xfrm>
            <a:off x="16154399" y="6537854"/>
            <a:ext cx="6409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i="0" dirty="0">
                <a:solidFill>
                  <a:srgbClr val="CDD6F4"/>
                </a:solidFill>
                <a:effectLst/>
                <a:latin typeface="-apple-system"/>
              </a:rPr>
              <a:t>✅</a:t>
            </a:r>
            <a:endParaRPr lang="zh-CN" altLang="en-US" dirty="0"/>
          </a:p>
        </p:txBody>
      </p:sp>
      <p:sp>
        <p:nvSpPr>
          <p:cNvPr id="107" name="文本框 106"/>
          <p:cNvSpPr txBox="1"/>
          <p:nvPr/>
        </p:nvSpPr>
        <p:spPr>
          <a:xfrm>
            <a:off x="15712880" y="7008336"/>
            <a:ext cx="6409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i="0" dirty="0">
                <a:solidFill>
                  <a:srgbClr val="CDD6F4"/>
                </a:solidFill>
                <a:effectLst/>
                <a:latin typeface="-apple-system"/>
              </a:rPr>
              <a:t>✅</a:t>
            </a:r>
            <a:endParaRPr lang="zh-CN" altLang="en-US" dirty="0"/>
          </a:p>
        </p:txBody>
      </p:sp>
      <p:sp>
        <p:nvSpPr>
          <p:cNvPr id="108" name="文本框 107"/>
          <p:cNvSpPr txBox="1"/>
          <p:nvPr/>
        </p:nvSpPr>
        <p:spPr>
          <a:xfrm>
            <a:off x="16005653" y="7479798"/>
            <a:ext cx="6409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i="0" dirty="0">
                <a:solidFill>
                  <a:srgbClr val="CDD6F4"/>
                </a:solidFill>
                <a:effectLst/>
                <a:latin typeface="-apple-system"/>
              </a:rPr>
              <a:t>✅</a:t>
            </a:r>
            <a:endParaRPr lang="zh-CN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6424835" y="1538258"/>
            <a:ext cx="5643803" cy="7220008"/>
          </a:xfrm>
          <a:prstGeom prst="rect">
            <a:avLst/>
          </a:prstGeom>
          <a:solidFill>
            <a:srgbClr val="F2F2F2">
              <a:alpha val="60000"/>
            </a:srgbClr>
          </a:solidFill>
          <a:ln w="0"/>
        </p:spPr>
        <p:txBody>
          <a:bodyPr anchor="ctr"/>
          <a:lstStyle/>
          <a:p>
            <a:pPr algn="ctr" defTabSz="1371600">
              <a:lnSpc>
                <a:spcPct val="130000"/>
              </a:lnSpc>
            </a:pPr>
            <a:endParaRPr lang="zh-CN" altLang="en-US" sz="2100">
              <a:solidFill>
                <a:srgbClr val="000000">
                  <a:alpha val="100000"/>
                </a:srgbClr>
              </a:solidFill>
              <a:highlight>
                <a:srgbClr val="F2F2F2">
                  <a:alpha val="100000"/>
                </a:srgbClr>
              </a:highlight>
              <a:latin typeface="TencentSans W7"/>
              <a:ea typeface="TencentSans W7"/>
            </a:endParaRPr>
          </a:p>
        </p:txBody>
      </p:sp>
      <p:sp>
        <p:nvSpPr>
          <p:cNvPr id="120" name="文本框 87"/>
          <p:cNvSpPr txBox="1"/>
          <p:nvPr/>
        </p:nvSpPr>
        <p:spPr>
          <a:xfrm>
            <a:off x="852164" y="342842"/>
            <a:ext cx="13538200" cy="5524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0" algn="l" defTabSz="457200">
              <a:lnSpc>
                <a:spcPct val="10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zh-CN" altLang="en-US" sz="3600" b="0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企业管理，统一身份认证，可信的 </a:t>
            </a:r>
            <a:r>
              <a:rPr lang="en-US" altLang="zh-CN" sz="3600" b="0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Claw</a:t>
            </a:r>
            <a:r>
              <a:rPr lang="zh-CN" altLang="en-US" sz="3600" b="0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 通道</a:t>
            </a:r>
            <a:endParaRPr lang="en-US" dirty="0"/>
          </a:p>
        </p:txBody>
      </p:sp>
      <p:sp>
        <p:nvSpPr>
          <p:cNvPr id="129" name="矩形 88"/>
          <p:cNvSpPr/>
          <p:nvPr/>
        </p:nvSpPr>
        <p:spPr>
          <a:xfrm>
            <a:off x="487793" y="457233"/>
            <a:ext cx="38764" cy="323669"/>
          </a:xfrm>
          <a:prstGeom prst="rect">
            <a:avLst/>
          </a:prstGeom>
          <a:solidFill>
            <a:srgbClr val="0052D9"/>
          </a:solidFill>
          <a:ln w="12700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</a:defRPr>
            </a:pPr>
            <a:endParaRPr lang="zh-CN" altLang="en-US" sz="1800" kern="1200">
              <a:solidFill>
                <a:srgbClr val="FFFFFF"/>
              </a:solidFill>
              <a:latin typeface="方正兰亭黑_GBK" panose="02000500000000000000" pitchFamily="2" charset="-122"/>
              <a:ea typeface="方正兰亭黑_GBK" panose="02000500000000000000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5158" y="1591482"/>
            <a:ext cx="5643803" cy="7220009"/>
          </a:xfrm>
          <a:prstGeom prst="rect">
            <a:avLst/>
          </a:prstGeom>
          <a:solidFill>
            <a:srgbClr val="F2F2F2">
              <a:alpha val="60000"/>
            </a:srgbClr>
          </a:solidFill>
          <a:ln w="0"/>
        </p:spPr>
        <p:txBody>
          <a:bodyPr anchor="ctr"/>
          <a:lstStyle/>
          <a:p>
            <a:pPr algn="ctr" defTabSz="1371600">
              <a:lnSpc>
                <a:spcPct val="130000"/>
              </a:lnSpc>
            </a:pPr>
            <a:endParaRPr lang="zh-CN" altLang="en-US" sz="2100" dirty="0">
              <a:solidFill>
                <a:srgbClr val="000000">
                  <a:alpha val="100000"/>
                </a:srgbClr>
              </a:solidFill>
              <a:highlight>
                <a:srgbClr val="F2F2F2">
                  <a:alpha val="100000"/>
                </a:srgbClr>
              </a:highlight>
              <a:latin typeface="TencentSans W7"/>
              <a:ea typeface="TencentSans W7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5158" y="1591482"/>
            <a:ext cx="5643803" cy="962369"/>
          </a:xfrm>
          <a:prstGeom prst="rect">
            <a:avLst/>
          </a:prstGeom>
          <a:solidFill>
            <a:srgbClr val="2972F4">
              <a:alpha val="80000"/>
            </a:srgbClr>
          </a:solidFill>
          <a:ln w="0">
            <a:solidFill>
              <a:srgbClr val="319B62">
                <a:alpha val="100000"/>
              </a:srgbClr>
            </a:solidFill>
          </a:ln>
        </p:spPr>
        <p:txBody>
          <a:bodyPr vert="horz" anchor="ctr"/>
          <a:lstStyle/>
          <a:p>
            <a:pPr algn="ctr" defTabSz="1371600">
              <a:lnSpc>
                <a:spcPct val="150000"/>
              </a:lnSpc>
              <a:defRPr sz="180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微软雅黑" panose="020B0503020204020204" charset="-122"/>
              </a:defRPr>
            </a:pPr>
            <a:r>
              <a:rPr lang="zh-CN" altLang="en-US" sz="2400" dirty="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</a:rPr>
              <a:t>企业管理与安全</a:t>
            </a:r>
            <a:endParaRPr sz="270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424835" y="1591482"/>
            <a:ext cx="5643803" cy="962369"/>
          </a:xfrm>
          <a:prstGeom prst="rect">
            <a:avLst/>
          </a:prstGeom>
          <a:solidFill>
            <a:srgbClr val="2972F4">
              <a:alpha val="80000"/>
            </a:srgbClr>
          </a:solidFill>
          <a:ln w="0">
            <a:solidFill>
              <a:srgbClr val="319B62">
                <a:alpha val="100000"/>
              </a:srgbClr>
            </a:solidFill>
          </a:ln>
        </p:spPr>
        <p:txBody>
          <a:bodyPr vert="horz" anchor="ctr"/>
          <a:lstStyle/>
          <a:p>
            <a:pPr algn="ctr" defTabSz="1371600">
              <a:lnSpc>
                <a:spcPct val="150000"/>
              </a:lnSpc>
              <a:defRPr sz="180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微软雅黑" panose="020B0503020204020204" charset="-122"/>
              </a:defRPr>
            </a:pPr>
            <a:r>
              <a:rPr lang="zh-CN" altLang="en-US" sz="2400" dirty="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</a:rPr>
              <a:t>身份与执行认证</a:t>
            </a:r>
            <a:endParaRPr sz="270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384510" y="1591483"/>
            <a:ext cx="5643803" cy="7220008"/>
          </a:xfrm>
          <a:prstGeom prst="rect">
            <a:avLst/>
          </a:prstGeom>
          <a:solidFill>
            <a:srgbClr val="F2F2F2">
              <a:alpha val="60000"/>
            </a:srgbClr>
          </a:solidFill>
          <a:ln w="0"/>
        </p:spPr>
        <p:txBody>
          <a:bodyPr anchor="ctr"/>
          <a:lstStyle/>
          <a:p>
            <a:pPr algn="ctr" defTabSz="1371600">
              <a:lnSpc>
                <a:spcPct val="130000"/>
              </a:lnSpc>
            </a:pPr>
            <a:endParaRPr lang="zh-CN" altLang="en-US" sz="2100">
              <a:solidFill>
                <a:srgbClr val="000000">
                  <a:alpha val="100000"/>
                </a:srgbClr>
              </a:solidFill>
              <a:highlight>
                <a:srgbClr val="F2F2F2">
                  <a:alpha val="100000"/>
                </a:srgbClr>
              </a:highlight>
              <a:latin typeface="TencentSans W7"/>
              <a:ea typeface="TencentSans W7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384510" y="1591482"/>
            <a:ext cx="5643803" cy="962369"/>
          </a:xfrm>
          <a:prstGeom prst="rect">
            <a:avLst/>
          </a:prstGeom>
          <a:solidFill>
            <a:srgbClr val="2972F4">
              <a:alpha val="80000"/>
            </a:srgbClr>
          </a:solidFill>
          <a:ln w="0">
            <a:solidFill>
              <a:srgbClr val="319B62">
                <a:alpha val="100000"/>
              </a:srgbClr>
            </a:solidFill>
          </a:ln>
        </p:spPr>
        <p:txBody>
          <a:bodyPr vert="horz" anchor="ctr"/>
          <a:lstStyle/>
          <a:p>
            <a:pPr algn="ctr" defTabSz="1371600">
              <a:lnSpc>
                <a:spcPct val="150000"/>
              </a:lnSpc>
              <a:defRPr sz="180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微软雅黑" panose="020B0503020204020204" charset="-122"/>
              </a:defRPr>
            </a:pPr>
            <a:r>
              <a:rPr lang="zh-CN" altLang="en-US" sz="2400" dirty="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</a:rPr>
              <a:t>可信的网络通道</a:t>
            </a:r>
            <a:endParaRPr sz="270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8" name="Shape 1650"/>
          <p:cNvSpPr/>
          <p:nvPr/>
        </p:nvSpPr>
        <p:spPr>
          <a:xfrm>
            <a:off x="267438" y="2861876"/>
            <a:ext cx="5648325" cy="3788409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l">
              <a:lnSpc>
                <a:spcPct val="150000"/>
              </a:lnSpc>
              <a:defRPr sz="2000">
                <a:solidFill>
                  <a:srgbClr val="8B8C8C"/>
                </a:solidFill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lvl1pPr>
          </a:lstStyle>
          <a:p>
            <a:pPr marL="953135" indent="-428625" defTabSz="13716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2100" b="1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企业管理后台</a:t>
            </a:r>
            <a:r>
              <a:rPr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：</a:t>
            </a:r>
            <a:endParaRPr sz="3000" dirty="0"/>
          </a:p>
          <a:p>
            <a:pPr marL="524510" defTabSz="1371600">
              <a:lnSpc>
                <a:spcPct val="200000"/>
              </a:lnSpc>
            </a:pPr>
            <a:r>
              <a:rPr lang="zh-CN" altLang="en-US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企业概览 </a:t>
            </a:r>
            <a:r>
              <a:rPr lang="en-US" altLang="zh-CN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/ </a:t>
            </a:r>
            <a:r>
              <a:rPr lang="zh-CN" altLang="en-US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成员授权 </a:t>
            </a:r>
            <a:r>
              <a:rPr lang="en-US" altLang="zh-CN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/</a:t>
            </a:r>
            <a:r>
              <a:rPr lang="zh-CN" altLang="en-US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 </a:t>
            </a:r>
            <a:r>
              <a:rPr lang="en-US" altLang="zh-CN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Credit</a:t>
            </a:r>
            <a:r>
              <a:rPr lang="zh-CN" altLang="en-US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 限制 </a:t>
            </a:r>
            <a:r>
              <a:rPr lang="en-US" altLang="zh-CN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/ </a:t>
            </a:r>
            <a:r>
              <a:rPr lang="zh-CN" altLang="en-US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模型权限控制，开箱即用</a:t>
            </a:r>
            <a:endParaRPr sz="3000" dirty="0"/>
          </a:p>
          <a:p>
            <a:pPr marL="953135" indent="-428625" defTabSz="13716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US" altLang="zh-CN" sz="2100" b="1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Skill</a:t>
            </a:r>
            <a:r>
              <a:rPr lang="zh-CN" altLang="en-US" sz="2100" b="1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 安全审计：</a:t>
            </a:r>
            <a:endParaRPr lang="zh-CN" altLang="en-US" sz="3000" dirty="0"/>
          </a:p>
          <a:p>
            <a:pPr marL="524510" defTabSz="1371600">
              <a:lnSpc>
                <a:spcPct val="200000"/>
              </a:lnSpc>
            </a:pPr>
            <a:r>
              <a:rPr lang="zh-CN" altLang="en-US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联动腾讯安全团队，建立分级风险判别机制，实现 </a:t>
            </a:r>
            <a:r>
              <a:rPr lang="en-US" altLang="zh-CN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Skill</a:t>
            </a:r>
            <a:r>
              <a:rPr lang="zh-CN" altLang="en-US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 安全审计</a:t>
            </a:r>
            <a:endParaRPr lang="zh-CN" altLang="en-US" sz="3000" dirty="0"/>
          </a:p>
        </p:txBody>
      </p:sp>
      <p:sp>
        <p:nvSpPr>
          <p:cNvPr id="9" name="Shape 1650"/>
          <p:cNvSpPr/>
          <p:nvPr/>
        </p:nvSpPr>
        <p:spPr>
          <a:xfrm>
            <a:off x="6108960" y="2861875"/>
            <a:ext cx="5847513" cy="3788409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l">
              <a:lnSpc>
                <a:spcPct val="150000"/>
              </a:lnSpc>
              <a:defRPr sz="2000">
                <a:solidFill>
                  <a:srgbClr val="8B8C8C"/>
                </a:solidFill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lvl1pPr>
          </a:lstStyle>
          <a:p>
            <a:pPr marL="953135" indent="-428625" defTabSz="13716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GB" altLang="zh-CN" sz="2100" b="1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SSO </a:t>
            </a:r>
            <a:r>
              <a:rPr lang="zh-CN" altLang="en-US" sz="2100" b="1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单点登录</a:t>
            </a:r>
            <a:r>
              <a:rPr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：</a:t>
            </a:r>
            <a:endParaRPr sz="3000" dirty="0"/>
          </a:p>
          <a:p>
            <a:pPr marL="524510" defTabSz="1371600">
              <a:lnSpc>
                <a:spcPct val="200000"/>
              </a:lnSpc>
            </a:pPr>
            <a:r>
              <a:rPr lang="zh-CN" altLang="en-US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集成腾讯统一身份认证，可以支持 </a:t>
            </a:r>
            <a:r>
              <a:rPr lang="en-US" altLang="zh-CN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SSO</a:t>
            </a:r>
            <a:r>
              <a:rPr lang="zh-CN" altLang="en-US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 单点登录</a:t>
            </a:r>
            <a:endParaRPr lang="zh-CN" altLang="en-US" sz="3000" dirty="0"/>
          </a:p>
          <a:p>
            <a:pPr marL="953135" indent="-428625" defTabSz="13716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2100" b="1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组织架构同步：</a:t>
            </a:r>
            <a:endParaRPr lang="zh-CN" altLang="en-US" sz="3000" dirty="0"/>
          </a:p>
          <a:p>
            <a:pPr marL="524510" defTabSz="1371600">
              <a:lnSpc>
                <a:spcPct val="200000"/>
              </a:lnSpc>
            </a:pPr>
            <a:r>
              <a:rPr lang="zh-CN" altLang="en-US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对接企微 </a:t>
            </a:r>
            <a:r>
              <a:rPr lang="en-US" altLang="zh-CN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/ </a:t>
            </a:r>
            <a:r>
              <a:rPr lang="zh-CN" altLang="en-US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飞书通讯录 </a:t>
            </a:r>
            <a:r>
              <a:rPr lang="en-GB" altLang="zh-CN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API</a:t>
            </a:r>
            <a:r>
              <a:rPr lang="zh-CN" altLang="en-GB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，</a:t>
            </a:r>
            <a:r>
              <a:rPr lang="zh-CN" altLang="en-US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事件驱动准实时刷新</a:t>
            </a:r>
            <a:endParaRPr lang="zh-CN" altLang="en-US" sz="3000" dirty="0"/>
          </a:p>
        </p:txBody>
      </p:sp>
      <p:sp>
        <p:nvSpPr>
          <p:cNvPr id="12" name="Shape 1650"/>
          <p:cNvSpPr/>
          <p:nvPr/>
        </p:nvSpPr>
        <p:spPr>
          <a:xfrm>
            <a:off x="12234459" y="6946904"/>
            <a:ext cx="5648325" cy="555793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l">
              <a:lnSpc>
                <a:spcPct val="150000"/>
              </a:lnSpc>
              <a:defRPr sz="2000">
                <a:solidFill>
                  <a:srgbClr val="8B8C8C"/>
                </a:solidFill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lvl1pPr>
          </a:lstStyle>
          <a:p>
            <a:pPr marL="524510" defTabSz="1371600">
              <a:lnSpc>
                <a:spcPct val="200000"/>
              </a:lnSpc>
            </a:pPr>
            <a:endParaRPr lang="en-US" sz="2100" dirty="0">
              <a:solidFill>
                <a:srgbClr val="000000">
                  <a:alpha val="100000"/>
                </a:srgbClr>
              </a:solidFill>
              <a:latin typeface="-apple-system"/>
              <a:ea typeface="-apple-system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65158" y="7271910"/>
            <a:ext cx="5643802" cy="1330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Aft>
                <a:spcPts val="300"/>
              </a:spcAft>
              <a:buNone/>
            </a:pPr>
            <a:r>
              <a:rPr lang="en-GB" altLang="zh-CN" b="1" i="0" dirty="0">
                <a:solidFill>
                  <a:srgbClr val="EF4444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▸ </a:t>
            </a:r>
            <a:r>
              <a:rPr lang="zh-CN" altLang="en-US" b="1" i="0" dirty="0">
                <a:solidFill>
                  <a:srgbClr val="EF4444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 </a:t>
            </a:r>
            <a:r>
              <a:rPr lang="en-GB" altLang="zh-CN" b="1" i="0" dirty="0" err="1">
                <a:solidFill>
                  <a:srgbClr val="EF4444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OpenClaw</a:t>
            </a:r>
            <a:endParaRPr lang="en-GB" altLang="zh-CN" b="1" i="0" dirty="0">
              <a:solidFill>
                <a:srgbClr val="EF4444"/>
              </a:solidFill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 algn="l">
              <a:lnSpc>
                <a:spcPct val="150000"/>
              </a:lnSpc>
              <a:buNone/>
            </a:pPr>
            <a:r>
              <a:rPr lang="zh-CN" altLang="en-US" b="0" i="0" dirty="0">
                <a:solidFill>
                  <a:srgbClr val="6B7280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单用户单实例，无成员管理 </a:t>
            </a:r>
            <a:r>
              <a:rPr lang="en-US" altLang="zh-CN" b="0" i="0" dirty="0">
                <a:solidFill>
                  <a:srgbClr val="6B7280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/ </a:t>
            </a:r>
            <a:r>
              <a:rPr lang="zh-CN" altLang="en-US" b="0" i="0" dirty="0">
                <a:solidFill>
                  <a:srgbClr val="6B7280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组织架构 </a:t>
            </a:r>
            <a:r>
              <a:rPr lang="en-US" altLang="zh-CN" b="0" i="0" dirty="0">
                <a:solidFill>
                  <a:srgbClr val="6B7280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/ </a:t>
            </a:r>
            <a:r>
              <a:rPr lang="zh-CN" altLang="en-US" b="0" i="0" dirty="0">
                <a:solidFill>
                  <a:srgbClr val="6B7280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统计看板，扩展需大量改造</a:t>
            </a:r>
            <a:endParaRPr lang="zh-CN" altLang="en-US" b="0" i="0" dirty="0">
              <a:solidFill>
                <a:srgbClr val="6B7280"/>
              </a:solidFill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445128" y="7271909"/>
            <a:ext cx="5643802" cy="1330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Aft>
                <a:spcPts val="300"/>
              </a:spcAft>
              <a:buNone/>
            </a:pPr>
            <a:r>
              <a:rPr lang="en-GB" altLang="zh-CN" b="1" i="0" dirty="0">
                <a:solidFill>
                  <a:srgbClr val="EF4444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▸ </a:t>
            </a:r>
            <a:r>
              <a:rPr lang="zh-CN" altLang="en-US" b="1" i="0" dirty="0">
                <a:solidFill>
                  <a:srgbClr val="EF4444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 </a:t>
            </a:r>
            <a:r>
              <a:rPr lang="en-GB" altLang="zh-CN" b="1" i="0" dirty="0" err="1">
                <a:solidFill>
                  <a:srgbClr val="EF4444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OpenClaw</a:t>
            </a:r>
            <a:endParaRPr lang="en-GB" altLang="zh-CN" b="1" i="0" dirty="0">
              <a:solidFill>
                <a:srgbClr val="EF4444"/>
              </a:solidFill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0" i="0" dirty="0">
                <a:solidFill>
                  <a:srgbClr val="6B7280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单一 </a:t>
            </a:r>
            <a:r>
              <a:rPr lang="en-GB" altLang="zh-CN" b="0" i="0" dirty="0">
                <a:solidFill>
                  <a:srgbClr val="6B7280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Gateway Token + </a:t>
            </a:r>
            <a:r>
              <a:rPr lang="zh-CN" altLang="en-US" b="0" i="0" dirty="0">
                <a:solidFill>
                  <a:srgbClr val="6B7280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手动配对审批，无 </a:t>
            </a:r>
            <a:r>
              <a:rPr lang="en-GB" altLang="zh-CN" b="0" i="0" dirty="0">
                <a:solidFill>
                  <a:srgbClr val="6B7280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SSO / </a:t>
            </a:r>
            <a:r>
              <a:rPr lang="zh-CN" altLang="en-US" b="0" i="0" dirty="0">
                <a:solidFill>
                  <a:srgbClr val="6B7280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无分级信任，</a:t>
            </a:r>
            <a:r>
              <a:rPr lang="en-GB" altLang="zh-CN" b="0" i="0" dirty="0">
                <a:solidFill>
                  <a:srgbClr val="6B7280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Role </a:t>
            </a:r>
            <a:r>
              <a:rPr lang="zh-CN" altLang="en-US" b="0" i="0" dirty="0">
                <a:solidFill>
                  <a:srgbClr val="6B7280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绑定松散</a:t>
            </a:r>
            <a:endParaRPr lang="zh-CN" altLang="en-US" b="0" i="0" dirty="0">
              <a:solidFill>
                <a:srgbClr val="6B7280"/>
              </a:solidFill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2418658" y="7271909"/>
            <a:ext cx="5643802" cy="1330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  <a:spcAft>
                <a:spcPts val="300"/>
              </a:spcAft>
              <a:buNone/>
            </a:pPr>
            <a:r>
              <a:rPr lang="en-GB" altLang="zh-CN" b="1" i="0" dirty="0">
                <a:solidFill>
                  <a:srgbClr val="EF4444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▸ </a:t>
            </a:r>
            <a:r>
              <a:rPr lang="zh-CN" altLang="en-US" b="1" i="0" dirty="0">
                <a:solidFill>
                  <a:srgbClr val="EF4444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 </a:t>
            </a:r>
            <a:r>
              <a:rPr lang="en-GB" altLang="zh-CN" b="1" i="0" dirty="0" err="1">
                <a:solidFill>
                  <a:srgbClr val="EF4444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OpenClaw</a:t>
            </a:r>
            <a:endParaRPr lang="en-GB" altLang="zh-CN" b="1" i="0" dirty="0">
              <a:solidFill>
                <a:srgbClr val="EF4444"/>
              </a:solidFill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0" i="0" dirty="0">
                <a:solidFill>
                  <a:srgbClr val="6B7280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依赖 </a:t>
            </a:r>
            <a:r>
              <a:rPr lang="en-GB" altLang="zh-CN" b="0" i="0" dirty="0">
                <a:solidFill>
                  <a:srgbClr val="6B7280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SSH / </a:t>
            </a:r>
            <a:r>
              <a:rPr lang="en-GB" altLang="zh-CN" b="0" i="0" dirty="0" err="1">
                <a:solidFill>
                  <a:srgbClr val="6B7280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Tailscale</a:t>
            </a:r>
            <a:r>
              <a:rPr lang="en-GB" altLang="zh-CN" b="0" i="0" dirty="0">
                <a:solidFill>
                  <a:srgbClr val="6B7280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 </a:t>
            </a:r>
            <a:r>
              <a:rPr lang="zh-CN" altLang="en-US" b="0" i="0" dirty="0">
                <a:solidFill>
                  <a:srgbClr val="6B7280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隧道，不安全，并且无 </a:t>
            </a:r>
            <a:r>
              <a:rPr lang="en-US" altLang="zh-CN" b="0" i="0" dirty="0">
                <a:solidFill>
                  <a:srgbClr val="6B7280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IP</a:t>
            </a:r>
            <a:r>
              <a:rPr lang="zh-CN" altLang="en-US" b="0" i="0" dirty="0">
                <a:solidFill>
                  <a:srgbClr val="6B7280"/>
                </a:solidFill>
                <a:effectLst/>
                <a:latin typeface="TencentSans W3" panose="020C04030202040F0204" pitchFamily="34" charset="-122"/>
                <a:ea typeface="TencentSans W3" panose="020C04030202040F0204" pitchFamily="34" charset="-122"/>
              </a:rPr>
              <a:t> 白名单机制</a:t>
            </a:r>
            <a:endParaRPr lang="zh-CN" altLang="en-US" b="0" i="0" dirty="0">
              <a:solidFill>
                <a:srgbClr val="6B7280"/>
              </a:solidFill>
              <a:effectLst/>
              <a:latin typeface="TencentSans W3" panose="020C04030202040F0204" pitchFamily="34" charset="-122"/>
              <a:ea typeface="TencentSans W3" panose="020C04030202040F0204" pitchFamily="34" charset="-122"/>
            </a:endParaRPr>
          </a:p>
        </p:txBody>
      </p:sp>
      <p:sp>
        <p:nvSpPr>
          <p:cNvPr id="20" name="Shape 1650"/>
          <p:cNvSpPr/>
          <p:nvPr/>
        </p:nvSpPr>
        <p:spPr>
          <a:xfrm>
            <a:off x="12364218" y="2861876"/>
            <a:ext cx="5648325" cy="3788409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l">
              <a:lnSpc>
                <a:spcPct val="150000"/>
              </a:lnSpc>
              <a:defRPr sz="2000">
                <a:solidFill>
                  <a:srgbClr val="8B8C8C"/>
                </a:solidFill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lvl1pPr>
          </a:lstStyle>
          <a:p>
            <a:pPr marL="953135" indent="-428625" defTabSz="13716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en-GB" altLang="zh-CN" sz="2100" b="1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HTTPS </a:t>
            </a:r>
            <a:r>
              <a:rPr lang="zh-CN" altLang="en-US" sz="2100" b="1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全链路加密</a:t>
            </a:r>
            <a:r>
              <a:rPr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：</a:t>
            </a:r>
            <a:endParaRPr sz="3000" dirty="0"/>
          </a:p>
          <a:p>
            <a:pPr marL="524510" defTabSz="1371600">
              <a:lnSpc>
                <a:spcPct val="200000"/>
              </a:lnSpc>
            </a:pPr>
            <a:r>
              <a:rPr lang="zh-CN" altLang="en-US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标准 </a:t>
            </a:r>
            <a:r>
              <a:rPr lang="en-GB" altLang="zh-CN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HTTPS </a:t>
            </a:r>
            <a:r>
              <a:rPr lang="zh-CN" altLang="en-US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直连，无需 </a:t>
            </a:r>
            <a:r>
              <a:rPr lang="en-GB" altLang="zh-CN" sz="2100" dirty="0" err="1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frp</a:t>
            </a:r>
            <a:r>
              <a:rPr lang="en-GB" altLang="zh-CN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/</a:t>
            </a:r>
            <a:r>
              <a:rPr lang="en-GB" altLang="zh-CN" sz="2100" dirty="0" err="1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ngrok</a:t>
            </a:r>
            <a:r>
              <a:rPr lang="en-GB" altLang="zh-CN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/</a:t>
            </a:r>
            <a:r>
              <a:rPr lang="en-GB" altLang="zh-CN" sz="2100" dirty="0" err="1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Tailscale</a:t>
            </a:r>
            <a:r>
              <a:rPr lang="en-GB" altLang="zh-CN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 </a:t>
            </a:r>
            <a:r>
              <a:rPr lang="zh-CN" altLang="en-US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等隧道工具，零额外运维成本</a:t>
            </a:r>
            <a:endParaRPr lang="zh-CN" altLang="en-US" sz="3000" dirty="0"/>
          </a:p>
          <a:p>
            <a:pPr marL="953135" indent="-428625" defTabSz="1371600">
              <a:lnSpc>
                <a:spcPct val="200000"/>
              </a:lnSpc>
              <a:buFont typeface="Wingdings" panose="05000000000000000000" pitchFamily="2" charset="2"/>
              <a:buChar char="l"/>
            </a:pPr>
            <a:r>
              <a:rPr lang="zh-CN" altLang="en-US" sz="2100" b="1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企业级 </a:t>
            </a:r>
            <a:r>
              <a:rPr lang="en-GB" altLang="zh-CN" sz="2100" b="1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IP </a:t>
            </a:r>
            <a:r>
              <a:rPr lang="zh-CN" altLang="en-US" sz="2100" b="1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白名单：</a:t>
            </a:r>
            <a:endParaRPr lang="zh-CN" altLang="en-US" sz="3000" dirty="0"/>
          </a:p>
          <a:p>
            <a:pPr marL="524510" defTabSz="1371600">
              <a:lnSpc>
                <a:spcPct val="200000"/>
              </a:lnSpc>
            </a:pPr>
            <a:r>
              <a:rPr lang="zh-CN" altLang="en-US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只允许指定的 </a:t>
            </a:r>
            <a:r>
              <a:rPr lang="en-US" altLang="zh-CN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IP/</a:t>
            </a:r>
            <a:r>
              <a:rPr lang="zh-CN" altLang="en-US" sz="2100" dirty="0">
                <a:solidFill>
                  <a:srgbClr val="000000">
                    <a:alpha val="100000"/>
                  </a:srgbClr>
                </a:solidFill>
                <a:latin typeface="-apple-system"/>
                <a:ea typeface="-apple-system"/>
              </a:rPr>
              <a:t>网段 使用，从网络层直接拦截外部非法请求</a:t>
            </a:r>
            <a:endParaRPr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文本框 18"/>
          <p:cNvSpPr txBox="1"/>
          <p:nvPr/>
        </p:nvSpPr>
        <p:spPr>
          <a:xfrm>
            <a:off x="1043215" y="9266895"/>
            <a:ext cx="643801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900" kern="5000" spc="1500">
                <a:solidFill>
                  <a:srgbClr val="0052D9"/>
                </a:solidFill>
                <a:latin typeface="腾讯体 W7" panose="020C08030202040F0204" pitchFamily="34" charset="-122"/>
                <a:ea typeface="腾讯体 W7" panose="020C08030202040F0204" pitchFamily="34" charset="-122"/>
              </a:rPr>
              <a:t>Tencent Cloud</a:t>
            </a:r>
            <a:endParaRPr lang="zh-CN" altLang="en-US" sz="900" kern="5000" spc="1500">
              <a:solidFill>
                <a:srgbClr val="0052D9"/>
              </a:solidFill>
              <a:latin typeface="腾讯体 W7" panose="020C08030202040F0204" pitchFamily="34" charset="-122"/>
              <a:ea typeface="腾讯体 W7" panose="020C08030202040F0204" pitchFamily="34" charset="-122"/>
            </a:endParaRPr>
          </a:p>
        </p:txBody>
      </p:sp>
      <p:sp>
        <p:nvSpPr>
          <p:cNvPr id="151" name="TextBox 2"/>
          <p:cNvSpPr txBox="1"/>
          <p:nvPr/>
        </p:nvSpPr>
        <p:spPr>
          <a:xfrm>
            <a:off x="1043215" y="2430284"/>
            <a:ext cx="3543300" cy="3175000"/>
          </a:xfrm>
          <a:prstGeom prst="rect">
            <a:avLst/>
          </a:prstGeom>
          <a:noFill/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l" defTabSz="914400">
              <a:defRPr sz="6000" spc="300">
                <a:solidFill>
                  <a:srgbClr val="FFFFFF"/>
                </a:solidFill>
                <a:latin typeface="腾讯体 W7" panose="020C08030202040F0204" pitchFamily="34" charset="-122"/>
                <a:ea typeface="腾讯体 W7" panose="020C08030202040F0204" pitchFamily="34" charset="-122"/>
                <a:cs typeface="腾讯体 W7" panose="020C08030202040F0204" pitchFamily="34" charset="-122"/>
                <a:sym typeface="腾讯体 W7" panose="020C08030202040F0204" pitchFamily="34" charset="-122"/>
              </a:defRPr>
            </a:lvl1pPr>
          </a:lstStyle>
          <a:p>
            <a:pPr>
              <a:lnSpc>
                <a:spcPct val="104000"/>
              </a:lnSpc>
            </a:pPr>
            <a:r>
              <a:rPr lang="en-US" sz="20000">
                <a:ln w="19050">
                  <a:gradFill rotWithShape="1">
                    <a:gsLst>
                      <a:gs pos="0">
                        <a:srgbClr val="C4DBFA">
                          <a:alpha val="0"/>
                        </a:srgbClr>
                      </a:gs>
                      <a:gs pos="100000">
                        <a:srgbClr val="0052D9">
                          <a:alpha val="100000"/>
                        </a:srgbClr>
                      </a:gs>
                    </a:gsLst>
                    <a:lin ang="16200000" scaled="1"/>
                    <a:tileRect/>
                  </a:gradFill>
                </a:ln>
                <a:noFill/>
                <a:latin typeface="方正兰亭中黑_GBK"/>
                <a:ea typeface="方正兰亭中黑_GBK"/>
                <a:cs typeface="腾讯体 W7"/>
                <a:sym typeface="腾讯体 W7"/>
              </a:rPr>
              <a:t>04</a:t>
            </a:r>
            <a:endParaRPr lang="en-US" sz="20000">
              <a:ln w="19050">
                <a:gradFill rotWithShape="1">
                  <a:gsLst>
                    <a:gs pos="0">
                      <a:srgbClr val="C4DBFA">
                        <a:alpha val="0"/>
                      </a:srgbClr>
                    </a:gs>
                    <a:gs pos="100000">
                      <a:srgbClr val="0052D9">
                        <a:alpha val="100000"/>
                      </a:srgbClr>
                    </a:gs>
                  </a:gsLst>
                  <a:lin ang="16200000" scaled="1"/>
                  <a:tileRect/>
                </a:gradFill>
              </a:ln>
              <a:noFill/>
              <a:latin typeface="方正兰亭中黑_GBK"/>
              <a:ea typeface="方正兰亭中黑_GBK"/>
              <a:cs typeface="腾讯体 W7"/>
              <a:sym typeface="腾讯体 W7"/>
            </a:endParaRPr>
          </a:p>
        </p:txBody>
      </p:sp>
      <p:sp>
        <p:nvSpPr>
          <p:cNvPr id="152" name="TextBox 2"/>
          <p:cNvSpPr txBox="1">
            <a:spLocks noChangeArrowheads="1"/>
          </p:cNvSpPr>
          <p:nvPr/>
        </p:nvSpPr>
        <p:spPr bwMode="auto">
          <a:xfrm>
            <a:off x="1043215" y="4585763"/>
            <a:ext cx="9315450" cy="123110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r>
              <a:rPr lang="zh-CN" altLang="en-US" sz="8000" dirty="0">
                <a:solidFill>
                  <a:srgbClr val="0052D8">
                    <a:alpha val="100000"/>
                  </a:srgbClr>
                </a:solidFill>
                <a:ea typeface="腾讯体 W7"/>
              </a:rPr>
              <a:t>对比与商业化分析</a:t>
            </a:r>
            <a:endParaRPr dirty="0"/>
          </a:p>
        </p:txBody>
      </p:sp>
      <p:sp>
        <p:nvSpPr>
          <p:cNvPr id="153" name="TextBox 3"/>
          <p:cNvSpPr txBox="1">
            <a:spLocks noChangeArrowheads="1"/>
          </p:cNvSpPr>
          <p:nvPr/>
        </p:nvSpPr>
        <p:spPr bwMode="auto">
          <a:xfrm flipH="1">
            <a:off x="1043215" y="6004982"/>
            <a:ext cx="7296150" cy="431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>
              <a:defRPr sz="10000">
                <a:solidFill>
                  <a:srgbClr val="0052D8"/>
                </a:solidFill>
                <a:latin typeface="TTTGB Medium" panose="020C06030202040F0204" charset="-122"/>
                <a:ea typeface="TTTGB Medium" panose="020C06030202040F0204" charset="-122"/>
                <a:cs typeface="TTTGB Medium" panose="020C06030202040F0204" charset="-122"/>
              </a:defRPr>
            </a:lvl1pPr>
            <a:lvl2pPr marL="742950" indent="-285750">
              <a:defRPr>
                <a:latin typeface="Calibri" panose="020F0502020204030204" charset="0"/>
              </a:defRPr>
            </a:lvl2pPr>
            <a:lvl3pPr marL="1143000" indent="-228600">
              <a:defRPr>
                <a:latin typeface="Calibri" panose="020F0502020204030204" charset="0"/>
              </a:defRPr>
            </a:lvl3pPr>
            <a:lvl4pPr marL="1600200" indent="-228600">
              <a:defRPr>
                <a:latin typeface="Calibri" panose="020F0502020204030204" charset="0"/>
              </a:defRPr>
            </a:lvl4pPr>
            <a:lvl5pPr marL="2057400" indent="-228600">
              <a:defRPr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</a:defRPr>
            </a:lvl9pPr>
          </a:lstStyle>
          <a:p>
            <a:r>
              <a:rPr lang="zh-CN" sz="2800">
                <a:latin typeface="方正兰亭中黑_GBK"/>
                <a:ea typeface="方正兰亭中黑_GBK"/>
                <a:cs typeface="TTTGB Medium"/>
              </a:rPr>
              <a:t>直击行业痛点，打造国产办公智能体标杆</a:t>
            </a:r>
            <a:endParaRPr lang="zh-CN" sz="2800">
              <a:latin typeface="方正兰亭中黑_GBK"/>
              <a:ea typeface="方正兰亭中黑_GBK"/>
              <a:cs typeface="TTTGB Medi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矩形 88"/>
          <p:cNvSpPr/>
          <p:nvPr/>
        </p:nvSpPr>
        <p:spPr>
          <a:xfrm>
            <a:off x="487793" y="457233"/>
            <a:ext cx="38764" cy="323669"/>
          </a:xfrm>
          <a:prstGeom prst="rect">
            <a:avLst/>
          </a:prstGeom>
          <a:solidFill>
            <a:srgbClr val="0052D9"/>
          </a:solidFill>
          <a:ln w="12700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</a:defRPr>
            </a:pPr>
            <a:endParaRPr lang="zh-CN" altLang="en-US" sz="1800" kern="1200">
              <a:solidFill>
                <a:srgbClr val="FFFFFF"/>
              </a:solidFill>
              <a:latin typeface="方正兰亭黑_GBK" panose="02000500000000000000" pitchFamily="2" charset="-122"/>
              <a:ea typeface="方正兰亭黑_GBK" panose="02000500000000000000" pitchFamily="2" charset="-122"/>
            </a:endParaRPr>
          </a:p>
        </p:txBody>
      </p:sp>
      <p:sp>
        <p:nvSpPr>
          <p:cNvPr id="169" name="文本框 69"/>
          <p:cNvSpPr txBox="1"/>
          <p:nvPr/>
        </p:nvSpPr>
        <p:spPr>
          <a:xfrm>
            <a:off x="819644" y="307442"/>
            <a:ext cx="14992350" cy="5524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0" lvl="0" indent="0" algn="l" defTabSz="457200">
              <a:lnSpc>
                <a:spcPct val="10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zh-CN" sz="3600" b="0" i="0" u="none" strike="noStrike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目标用户群体</a:t>
            </a:r>
            <a:endParaRPr lang="zh-CN" sz="3600" b="0" i="0" u="none" strike="noStrike">
              <a:solidFill>
                <a:schemeClr val="tx1">
                  <a:lumMod val="75000"/>
                  <a:lumOff val="25000"/>
                  <a:alpha val="100000"/>
                </a:schemeClr>
              </a:solidFill>
              <a:latin typeface="TencentSans W7"/>
              <a:ea typeface="TencentSans W7"/>
              <a:cs typeface="+mn-cs"/>
            </a:endParaRPr>
          </a:p>
        </p:txBody>
      </p:sp>
      <p:pic>
        <p:nvPicPr>
          <p:cNvPr id="170" name="图片 102" descr="徽标  AI 生成的内容可能不正确。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7538" y="6973486"/>
            <a:ext cx="615600" cy="616170"/>
          </a:xfrm>
          <a:prstGeom prst="rect">
            <a:avLst/>
          </a:prstGeom>
        </p:spPr>
      </p:pic>
      <p:sp>
        <p:nvSpPr>
          <p:cNvPr id="171" name="Rectangle 11"/>
          <p:cNvSpPr/>
          <p:nvPr/>
        </p:nvSpPr>
        <p:spPr>
          <a:xfrm>
            <a:off x="545858" y="3098659"/>
            <a:ext cx="3440896" cy="116504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CodeB</a:t>
            </a:r>
            <a:r>
              <a:rPr lang="zh-CN" sz="2400" b="1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uddy
</a:t>
            </a:r>
            <a:r>
              <a:rPr lang="zh-CN" sz="1800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智能编程伙伴</a:t>
            </a:r>
            <a:endParaRPr lang="zh-CN" sz="1800">
              <a:solidFill>
                <a:schemeClr val="bg1">
                  <a:alpha val="100000"/>
                </a:schemeClr>
              </a:solidFill>
              <a:latin typeface="TencentSans W3"/>
              <a:ea typeface="TencentSans W3"/>
              <a:cs typeface="+mn-cs"/>
            </a:endParaRPr>
          </a:p>
        </p:txBody>
      </p:sp>
      <p:sp>
        <p:nvSpPr>
          <p:cNvPr id="172" name="Rectangle 11"/>
          <p:cNvSpPr/>
          <p:nvPr/>
        </p:nvSpPr>
        <p:spPr>
          <a:xfrm>
            <a:off x="545306" y="4263700"/>
            <a:ext cx="3441448" cy="2602357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0">
              <a:buNone/>
            </a:pPr>
            <a:r>
              <a:rPr lang="zh-CN" sz="1575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国内首家实现全形态布局的</a:t>
            </a:r>
            <a:r>
              <a:rPr lang="en-US" sz="1575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 </a:t>
            </a:r>
            <a:r>
              <a:rPr lang="zh-CN" sz="1575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AI 辅助编程工具，覆盖插件、独立IDE和命令行工具（CLI）三种形态的完整产品矩阵，通过</a:t>
            </a:r>
            <a:r>
              <a:rPr lang="en-US" sz="1575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 AI </a:t>
            </a:r>
            <a:r>
              <a:rPr lang="zh-CN" sz="1575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技术重塑软件开发范式</a:t>
            </a:r>
            <a:endParaRPr lang="zh-CN" sz="1575">
              <a:solidFill>
                <a:schemeClr val="bg1">
                  <a:alpha val="100000"/>
                </a:schemeClr>
              </a:solidFill>
              <a:latin typeface="TencentSans W3"/>
              <a:ea typeface="TencentSans W3"/>
              <a:cs typeface="+mn-cs"/>
            </a:endParaRPr>
          </a:p>
        </p:txBody>
      </p:sp>
      <p:pic>
        <p:nvPicPr>
          <p:cNvPr id="173" name="图形 117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-1" r="73752" b="-2756"/>
          <a:stretch>
            <a:fillRect/>
          </a:stretch>
        </p:blipFill>
        <p:spPr>
          <a:xfrm>
            <a:off x="827256" y="6973486"/>
            <a:ext cx="635866" cy="586274"/>
          </a:xfrm>
          <a:prstGeom prst="rect">
            <a:avLst/>
          </a:prstGeom>
        </p:spPr>
      </p:pic>
      <p:sp>
        <p:nvSpPr>
          <p:cNvPr id="174" name="Rectangle 11"/>
          <p:cNvSpPr/>
          <p:nvPr/>
        </p:nvSpPr>
        <p:spPr>
          <a:xfrm>
            <a:off x="3986754" y="3098659"/>
            <a:ext cx="4457191" cy="1165041"/>
          </a:xfrm>
          <a:prstGeom prst="rect">
            <a:avLst/>
          </a:prstGeom>
          <a:solidFill>
            <a:srgbClr val="319B62">
              <a:alpha val="10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</a:rPr>
              <a:t>WorkBuddy
</a:t>
            </a:r>
            <a:r>
              <a:rPr lang="zh-CN" sz="1800" b="1" dirty="0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</a:rPr>
              <a:t>办公新范式</a:t>
            </a:r>
            <a:endParaRPr dirty="0"/>
          </a:p>
        </p:txBody>
      </p:sp>
      <p:sp>
        <p:nvSpPr>
          <p:cNvPr id="175" name="Rectangle 11"/>
          <p:cNvSpPr/>
          <p:nvPr/>
        </p:nvSpPr>
        <p:spPr>
          <a:xfrm>
            <a:off x="3986754" y="4263700"/>
            <a:ext cx="4457191" cy="2602340"/>
          </a:xfrm>
          <a:prstGeom prst="rect">
            <a:avLst/>
          </a:prstGeom>
          <a:solidFill>
            <a:srgbClr val="277C4F">
              <a:alpha val="100000"/>
            </a:srgbClr>
          </a:solidFill>
          <a:ln w="19050">
            <a:solidFill>
              <a:srgbClr val="277C4F">
                <a:alpha val="10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l" defTabSz="457200">
              <a:lnSpc>
                <a:spcPct val="100000"/>
              </a:lnSpc>
              <a:buNone/>
              <a:defRPr sz="1800">
                <a:solidFill>
                  <a:schemeClr val="lt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zh-CN" sz="2400" b="0" i="0" u="none" strike="noStrike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实现全场景自动化的 AI 办公智能体，覆盖文件整理、数据处理、信息检索、多模态创作等复杂任务，通过 AI Agent 技术重构办公自动化范式。</a:t>
            </a:r>
            <a:endParaRPr sz="1800">
              <a:solidFill>
                <a:schemeClr val="lt1">
                  <a:alpha val="100000"/>
                </a:schemeClr>
              </a:solidFill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6" name="文本框 175"/>
          <p:cNvSpPr txBox="1"/>
          <p:nvPr/>
        </p:nvSpPr>
        <p:spPr>
          <a:xfrm>
            <a:off x="9310781" y="2589246"/>
            <a:ext cx="8591550" cy="1739900"/>
          </a:xfrm>
          <a:prstGeom prst="rect">
            <a:avLst/>
          </a:prstGeom>
        </p:spPr>
        <p:txBody>
          <a:bodyPr vert="horz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sz="240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运营、市场人员，快速生成可视化报告</a:t>
            </a:r>
            <a:endParaRPr lang="zh-CN" sz="2400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  <a:p>
            <a:pPr marL="349885" indent="-349885">
              <a:lnSpc>
                <a:spcPct val="150000"/>
              </a:lnSpc>
              <a:buFont typeface="Wingdings" panose="05000000000000000000"/>
              <a:buChar char="◆"/>
            </a:pPr>
            <a:r>
              <a:rPr lang="zh-CN" sz="240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产品、项目经理，借助数据分析用数据驱动决策</a:t>
            </a:r>
            <a:endParaRPr lang="zh-CN" sz="2400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  <a:p>
            <a:pPr marL="349885" indent="-349885">
              <a:lnSpc>
                <a:spcPct val="150000"/>
              </a:lnSpc>
              <a:buFont typeface="Wingdings" panose="05000000000000000000"/>
              <a:buChar char="◆"/>
            </a:pPr>
            <a:r>
              <a:rPr lang="en-US" sz="240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HR</a:t>
            </a:r>
            <a:r>
              <a:rPr lang="zh-CN" sz="240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、财务等职能岗位批量处理工作数据</a:t>
            </a:r>
            <a:endParaRPr lang="zh-CN" sz="2400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</p:txBody>
      </p:sp>
      <p:sp>
        <p:nvSpPr>
          <p:cNvPr id="177" name="文本框 176"/>
          <p:cNvSpPr txBox="1"/>
          <p:nvPr/>
        </p:nvSpPr>
        <p:spPr>
          <a:xfrm>
            <a:off x="9333668" y="1689644"/>
            <a:ext cx="2209800" cy="577850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r>
              <a:rPr lang="zh-CN" sz="3200">
                <a:latin typeface="TencentSans W7"/>
                <a:ea typeface="TencentSans W7"/>
                <a:cs typeface="+mn-cs"/>
              </a:rPr>
              <a:t>适用场景：</a:t>
            </a:r>
            <a:endParaRPr lang="zh-CN" sz="3200">
              <a:latin typeface="TencentSans W7"/>
              <a:ea typeface="TencentSans W7"/>
              <a:cs typeface="+mn-cs"/>
            </a:endParaRPr>
          </a:p>
        </p:txBody>
      </p:sp>
      <p:sp>
        <p:nvSpPr>
          <p:cNvPr id="178" name="Rectangle 11"/>
          <p:cNvSpPr/>
          <p:nvPr/>
        </p:nvSpPr>
        <p:spPr>
          <a:xfrm>
            <a:off x="545858" y="2589246"/>
            <a:ext cx="3422147" cy="374650"/>
          </a:xfrm>
          <a:prstGeom prst="rect">
            <a:avLst/>
          </a:prstGeom>
          <a:solidFill>
            <a:srgbClr val="0C306E">
              <a:alpha val="10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AI CODING</a:t>
            </a:r>
            <a:endParaRPr lang="en-US" sz="2400" b="1">
              <a:solidFill>
                <a:schemeClr val="bg1">
                  <a:alpha val="100000"/>
                </a:schemeClr>
              </a:solidFill>
              <a:latin typeface="TencentSans W3"/>
              <a:ea typeface="TencentSans W3"/>
              <a:cs typeface="+mn-cs"/>
            </a:endParaRPr>
          </a:p>
        </p:txBody>
      </p:sp>
      <p:sp>
        <p:nvSpPr>
          <p:cNvPr id="179" name="Rectangle 11"/>
          <p:cNvSpPr/>
          <p:nvPr/>
        </p:nvSpPr>
        <p:spPr>
          <a:xfrm>
            <a:off x="3986754" y="2589246"/>
            <a:ext cx="4457191" cy="374650"/>
          </a:xfrm>
          <a:prstGeom prst="rect">
            <a:avLst/>
          </a:prstGeom>
          <a:solidFill>
            <a:srgbClr val="98D7B6">
              <a:alpha val="10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AI </a:t>
            </a:r>
            <a:r>
              <a:rPr lang="zh-CN" sz="2400" b="1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日常办公</a:t>
            </a:r>
            <a:endParaRPr lang="zh-CN" sz="2400" b="1">
              <a:solidFill>
                <a:schemeClr val="bg1">
                  <a:alpha val="100000"/>
                </a:schemeClr>
              </a:solidFill>
              <a:latin typeface="TencentSans W3"/>
              <a:ea typeface="TencentSans W3"/>
              <a:cs typeface="+mn-cs"/>
            </a:endParaRPr>
          </a:p>
        </p:txBody>
      </p:sp>
      <p:pic>
        <p:nvPicPr>
          <p:cNvPr id="180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8378" y="7013951"/>
            <a:ext cx="593451" cy="594000"/>
          </a:xfrm>
          <a:prstGeom prst="rect">
            <a:avLst/>
          </a:prstGeom>
        </p:spPr>
      </p:pic>
      <p:pic>
        <p:nvPicPr>
          <p:cNvPr id="181" name="图片 18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4677" y="6987828"/>
            <a:ext cx="682104" cy="682104"/>
          </a:xfrm>
          <a:prstGeom prst="rect">
            <a:avLst/>
          </a:prstGeom>
        </p:spPr>
      </p:pic>
      <p:sp>
        <p:nvSpPr>
          <p:cNvPr id="182" name="文本框 4"/>
          <p:cNvSpPr txBox="1"/>
          <p:nvPr/>
        </p:nvSpPr>
        <p:spPr>
          <a:xfrm>
            <a:off x="9435268" y="6717132"/>
            <a:ext cx="8218828" cy="3050975"/>
          </a:xfrm>
          <a:prstGeom prst="rect">
            <a:avLst/>
          </a:prstGeom>
          <a:solidFill>
            <a:srgbClr val="E5EFFF">
              <a:alpha val="100000"/>
            </a:srgbClr>
          </a:solidFill>
          <a:ln w="6350">
            <a:prstDash val="solid"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9pPr>
          </a:lstStyle>
          <a:p>
            <a:pPr marL="0" lvl="0" algn="l" defTabSz="914400">
              <a:lnSpc>
                <a:spcPct val="10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endParaRPr lang="zh-CN" sz="1200" b="1">
              <a:solidFill>
                <a:srgbClr val="2972F4">
                  <a:alpha val="100000"/>
                </a:srgbClr>
              </a:solidFill>
              <a:latin typeface="TencentSans W3"/>
              <a:ea typeface="TencentSans W3"/>
            </a:endParaRPr>
          </a:p>
        </p:txBody>
      </p:sp>
      <p:grpSp>
        <p:nvGrpSpPr>
          <p:cNvPr id="183" name="组合 75"/>
          <p:cNvGrpSpPr/>
          <p:nvPr/>
        </p:nvGrpSpPr>
        <p:grpSpPr>
          <a:xfrm>
            <a:off x="9333668" y="7019271"/>
            <a:ext cx="8115299" cy="2446994"/>
            <a:chOff x="14204608" y="2388501"/>
            <a:chExt cx="5239466" cy="1716852"/>
          </a:xfrm>
        </p:grpSpPr>
        <p:sp>
          <p:nvSpPr>
            <p:cNvPr id="184" name="Shape 1649"/>
            <p:cNvSpPr/>
            <p:nvPr/>
          </p:nvSpPr>
          <p:spPr>
            <a:xfrm>
              <a:off x="14327363" y="2388501"/>
              <a:ext cx="4459309" cy="27177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>
              <a:spAutoFit/>
            </a:bodyPr>
            <a:lstStyle>
              <a:lvl1pPr algn="l">
                <a:lnSpc>
                  <a:spcPct val="80000"/>
                </a:lnSpc>
                <a:defRPr sz="2400" b="1" cap="all">
                  <a:solidFill>
                    <a:srgbClr val="44474F"/>
                  </a:solidFill>
                  <a:latin typeface="Helvetica" panose="020B0604020202030204"/>
                  <a:ea typeface="Helvetica" panose="020B0604020202030204"/>
                  <a:cs typeface="Helvetica" panose="020B0604020202030204"/>
                  <a:sym typeface="Helvetica" panose="020B0604020202030204"/>
                </a:defRPr>
              </a:lvl1pPr>
            </a:lstStyle>
            <a:p>
              <a:pPr marL="0" lvl="0" algn="l" defTabSz="914400">
                <a:lnSpc>
                  <a:spcPct val="120000"/>
                </a:lnSpc>
                <a:defRPr sz="2400" b="1">
                  <a:solidFill>
                    <a:srgbClr val="44474F">
                      <a:alpha val="100000"/>
                    </a:srgbClr>
                  </a:solidFill>
                  <a:latin typeface="Helvetica" panose="020B0604020202030204"/>
                  <a:ea typeface="Helvetica" panose="020B0604020202030204"/>
                  <a:cs typeface="Helvetica" panose="020B0604020202030204"/>
                  <a:sym typeface="Helvetica" panose="020B0604020202030204"/>
                </a:defRPr>
              </a:pPr>
              <a:r>
                <a:rPr lang="zh-CN" sz="2100" b="1" i="0" u="none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  <a:sym typeface="Helvetica" panose="020B0604020202030204"/>
                </a:rPr>
                <a:t>一个席位，即可同时使用 CodeBuddy 和 WorkBuddy </a:t>
              </a:r>
              <a:endParaRPr sz="2400" b="1">
                <a:solidFill>
                  <a:srgbClr val="44474F">
                    <a:alpha val="100000"/>
                  </a:srgbClr>
                </a:solidFill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endParaRPr>
            </a:p>
          </p:txBody>
        </p:sp>
        <p:sp>
          <p:nvSpPr>
            <p:cNvPr id="185" name="Shape 1650"/>
            <p:cNvSpPr/>
            <p:nvPr/>
          </p:nvSpPr>
          <p:spPr>
            <a:xfrm>
              <a:off x="14204608" y="2822238"/>
              <a:ext cx="5239466" cy="128311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spAutoFit/>
            </a:bodyPr>
            <a:lstStyle>
              <a:lvl1pPr algn="l">
                <a:lnSpc>
                  <a:spcPct val="150000"/>
                </a:lnSpc>
                <a:defRPr sz="2000">
                  <a:solidFill>
                    <a:srgbClr val="8B8C8C"/>
                  </a:solidFill>
                  <a:latin typeface="Helvetica" panose="020B0604020202030204"/>
                  <a:ea typeface="Helvetica" panose="020B0604020202030204"/>
                  <a:cs typeface="Helvetica" panose="020B0604020202030204"/>
                  <a:sym typeface="Helvetica" panose="020B0604020202030204"/>
                </a:defRPr>
              </a:lvl1pPr>
            </a:lstStyle>
            <a:p>
              <a:pPr marL="635635" lvl="0" indent="-285750" algn="l" defTabSz="914400">
                <a:lnSpc>
                  <a:spcPct val="150000"/>
                </a:lnSpc>
                <a:buFont typeface="Wingdings" panose="05000000000000000000" pitchFamily="2" charset="2"/>
                <a:buChar char="l"/>
                <a:defRPr sz="2000">
                  <a:solidFill>
                    <a:srgbClr val="8B8C8C">
                      <a:alpha val="100000"/>
                    </a:srgbClr>
                  </a:solidFill>
                  <a:latin typeface="Helvetica" panose="020B0604020202030204"/>
                  <a:ea typeface="Helvetica" panose="020B0604020202030204"/>
                  <a:cs typeface="Helvetica" panose="020B0604020202030204"/>
                  <a:sym typeface="Helvetica" panose="020B0604020202030204"/>
                </a:defRPr>
              </a:pPr>
              <a:r>
                <a:rPr sz="2000" b="1" dirty="0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License </a:t>
              </a:r>
              <a:r>
                <a:rPr sz="2000" b="1" dirty="0" err="1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订阅</a:t>
              </a:r>
              <a:r>
                <a:rPr sz="2000" dirty="0" err="1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：SaaS</a:t>
              </a:r>
              <a:r>
                <a:rPr sz="2000" dirty="0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 </a:t>
              </a:r>
              <a:r>
                <a:rPr sz="2000" dirty="0" err="1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旗舰版</a:t>
              </a:r>
              <a:r>
                <a:rPr lang="en-US" sz="2000" dirty="0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 </a:t>
              </a:r>
              <a:r>
                <a:rPr sz="2000" dirty="0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，</a:t>
              </a:r>
              <a:r>
                <a:rPr sz="2000" dirty="0" err="1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按</a:t>
              </a:r>
              <a:r>
                <a:rPr lang="zh-CN" altLang="en-US" sz="2000" dirty="0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 </a:t>
              </a:r>
              <a:r>
                <a:rPr lang="en-US" altLang="zh-CN" sz="2000" dirty="0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78</a:t>
              </a:r>
              <a:r>
                <a:rPr lang="zh-CN" altLang="en-US" sz="2000" dirty="0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元</a:t>
              </a:r>
              <a:r>
                <a:rPr sz="2000" dirty="0" err="1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人</a:t>
              </a:r>
              <a:r>
                <a:rPr sz="2000" dirty="0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/月订阅</a:t>
              </a:r>
              <a:r>
                <a:rPr lang="en-US" sz="2000" b="0" i="0" u="none" strike="noStrike" dirty="0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2,000 Credits </a:t>
              </a:r>
              <a:r>
                <a:rPr lang="en-US" sz="2000" b="0" i="0" u="none" strike="noStrike" dirty="0" err="1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每席位</a:t>
              </a:r>
              <a:r>
                <a:rPr lang="en-US" sz="2000" b="0" i="0" u="none" strike="noStrike" dirty="0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/</a:t>
              </a:r>
              <a:r>
                <a:rPr lang="en-US" sz="2000" b="0" i="0" u="none" strike="noStrike" dirty="0" err="1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月</a:t>
              </a:r>
              <a:endParaRPr dirty="0"/>
            </a:p>
            <a:p>
              <a:pPr marL="635635" lvl="0" indent="-285750" algn="l" defTabSz="457200">
                <a:lnSpc>
                  <a:spcPct val="150000"/>
                </a:lnSpc>
                <a:buFont typeface="Wingdings" panose="05000000000000000000" pitchFamily="2" charset="2"/>
                <a:buChar char="l"/>
                <a:defRPr sz="2000">
                  <a:solidFill>
                    <a:srgbClr val="8B8C8C">
                      <a:alpha val="100000"/>
                    </a:srgbClr>
                  </a:solidFill>
                  <a:latin typeface="Helvetica" panose="020B0604020202030204"/>
                  <a:ea typeface="Helvetica" panose="020B0604020202030204"/>
                  <a:cs typeface="Helvetica" panose="020B0604020202030204"/>
                  <a:sym typeface="Helvetica" panose="020B0604020202030204"/>
                </a:defRPr>
              </a:pPr>
              <a:r>
                <a:rPr sz="2000" b="1" dirty="0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Credits </a:t>
              </a:r>
              <a:r>
                <a:rPr sz="2000" b="1" dirty="0" err="1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消耗</a:t>
              </a:r>
              <a:r>
                <a:rPr sz="2000" dirty="0" err="1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：</a:t>
              </a:r>
              <a:r>
                <a:rPr lang="en-US" sz="2000" b="0" i="0" u="none" strike="noStrike" dirty="0" err="1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Credits</a:t>
              </a:r>
              <a:r>
                <a:rPr lang="en-US" sz="2000" b="0" i="0" u="none" strike="noStrike" dirty="0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 </a:t>
              </a:r>
              <a:r>
                <a:rPr lang="en-US" sz="2000" b="0" i="0" u="none" strike="noStrike" dirty="0" err="1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用量随用户使用</a:t>
              </a:r>
              <a:r>
                <a:rPr lang="zh-CN" sz="2000" b="0" i="0" u="none" strike="noStrike" dirty="0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场景和</a:t>
              </a:r>
              <a:r>
                <a:rPr lang="en-US" sz="2000" b="0" i="0" u="none" strike="noStrike" dirty="0" err="1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深度自然增长，超出部分可单独加购</a:t>
              </a:r>
              <a:r>
                <a:rPr lang="en-US" sz="2000" b="0" i="0" u="none" strike="noStrike" dirty="0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 “</a:t>
              </a:r>
              <a:r>
                <a:rPr lang="en-US" sz="2000" b="0" i="0" u="none" strike="noStrike" dirty="0" err="1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Credits加量包</a:t>
              </a:r>
              <a:r>
                <a:rPr lang="en-US" sz="2000" b="0" i="0" u="none" strike="noStrike" dirty="0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”</a:t>
              </a:r>
              <a:r>
                <a:rPr lang="zh-CN" altLang="en-US" sz="2000" b="0" i="0" u="none" strike="noStrike" dirty="0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，</a:t>
              </a:r>
              <a:r>
                <a:rPr lang="en-US" altLang="zh-CN" sz="2000" b="0" i="0" u="none" strike="noStrike" dirty="0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80</a:t>
              </a:r>
              <a:r>
                <a:rPr lang="zh-CN" altLang="en-US" sz="2000" b="0" i="0" u="none" strike="noStrike" dirty="0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元 </a:t>
              </a:r>
              <a:r>
                <a:rPr lang="en-US" altLang="zh-CN" sz="2000" b="0" i="0" u="none" strike="noStrike" dirty="0">
                  <a:solidFill>
                    <a:srgbClr val="000000">
                      <a:alpha val="100000"/>
                    </a:srgbClr>
                  </a:solidFill>
                  <a:latin typeface="TencentSans W3"/>
                  <a:ea typeface="TencentSans W3"/>
                  <a:cs typeface="Helvetica" panose="020B0604020202030204"/>
                  <a:sym typeface="Helvetica" panose="020B0604020202030204"/>
                </a:rPr>
                <a:t>2000Credit</a:t>
              </a:r>
              <a:endParaRPr dirty="0"/>
            </a:p>
          </p:txBody>
        </p:sp>
      </p:grpSp>
      <p:sp>
        <p:nvSpPr>
          <p:cNvPr id="186" name="文本框 185"/>
          <p:cNvSpPr txBox="1"/>
          <p:nvPr/>
        </p:nvSpPr>
        <p:spPr>
          <a:xfrm>
            <a:off x="9333668" y="5874350"/>
            <a:ext cx="3010732" cy="584775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 wrap="square">
            <a:spAutoFit/>
          </a:bodyPr>
          <a:lstStyle/>
          <a:p>
            <a:r>
              <a:rPr lang="zh-CN" sz="3200" dirty="0">
                <a:latin typeface="TencentSans W7"/>
                <a:ea typeface="TencentSans W7"/>
                <a:cs typeface="+mn-cs"/>
              </a:rPr>
              <a:t>商业定价：</a:t>
            </a:r>
            <a:endParaRPr dirty="0"/>
          </a:p>
        </p:txBody>
      </p:sp>
      <p:sp>
        <p:nvSpPr>
          <p:cNvPr id="187" name="文本框 186"/>
          <p:cNvSpPr txBox="1"/>
          <p:nvPr/>
        </p:nvSpPr>
        <p:spPr>
          <a:xfrm>
            <a:off x="526557" y="1689644"/>
            <a:ext cx="3441700" cy="577850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r>
              <a:rPr lang="en-US" sz="3200">
                <a:latin typeface="TencentSans W7"/>
                <a:ea typeface="TencentSans W7"/>
                <a:cs typeface="+mn-cs"/>
              </a:rPr>
              <a:t>AI </a:t>
            </a:r>
            <a:r>
              <a:rPr lang="zh-CN" sz="3200">
                <a:latin typeface="TencentSans W7"/>
                <a:ea typeface="TencentSans W7"/>
                <a:cs typeface="+mn-cs"/>
              </a:rPr>
              <a:t>赋能领域：</a:t>
            </a:r>
            <a:endParaRPr lang="zh-CN" sz="3200">
              <a:latin typeface="TencentSans W7"/>
              <a:ea typeface="TencentSans W7"/>
              <a:cs typeface="+mn-cs"/>
            </a:endParaRPr>
          </a:p>
        </p:txBody>
      </p:sp>
      <p:sp>
        <p:nvSpPr>
          <p:cNvPr id="188" name="Rectangle 11"/>
          <p:cNvSpPr/>
          <p:nvPr/>
        </p:nvSpPr>
        <p:spPr>
          <a:xfrm>
            <a:off x="526557" y="8019046"/>
            <a:ext cx="3403409" cy="1749061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0">
              <a:buNone/>
            </a:pPr>
            <a:r>
              <a:rPr lang="zh-CN" sz="1575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全栈工程师</a:t>
            </a:r>
            <a:r>
              <a:rPr lang="en-US" sz="1575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/</a:t>
            </a:r>
            <a:r>
              <a:rPr lang="zh-CN" sz="1575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后端开发</a:t>
            </a:r>
            <a:r>
              <a:rPr lang="en-US" sz="1575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/</a:t>
            </a:r>
            <a:r>
              <a:rPr lang="zh-CN" sz="1575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前端开发</a:t>
            </a:r>
            <a:r>
              <a:rPr lang="en-US" sz="1575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/</a:t>
            </a:r>
            <a:r>
              <a:rPr lang="zh-CN" sz="1575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测试工程</a:t>
            </a:r>
            <a:r>
              <a:rPr lang="en-US" sz="1575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/</a:t>
            </a:r>
            <a:r>
              <a:rPr lang="zh-CN" sz="1575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运维工程师</a:t>
            </a:r>
            <a:r>
              <a:rPr lang="en-US" sz="1575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/</a:t>
            </a:r>
            <a:r>
              <a:rPr lang="zh-CN" sz="1575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模型调优</a:t>
            </a:r>
            <a:r>
              <a:rPr lang="en-US" sz="1575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/</a:t>
            </a:r>
            <a:r>
              <a:rPr lang="zh-CN" sz="1575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深度学习</a:t>
            </a:r>
            <a:endParaRPr lang="zh-CN" sz="1575">
              <a:solidFill>
                <a:schemeClr val="bg1">
                  <a:alpha val="100000"/>
                </a:schemeClr>
              </a:solidFill>
              <a:latin typeface="TencentSans W3"/>
              <a:ea typeface="TencentSans W3"/>
              <a:cs typeface="+mn-cs"/>
            </a:endParaRPr>
          </a:p>
        </p:txBody>
      </p:sp>
      <p:sp>
        <p:nvSpPr>
          <p:cNvPr id="189" name="Rectangle 11"/>
          <p:cNvSpPr/>
          <p:nvPr/>
        </p:nvSpPr>
        <p:spPr>
          <a:xfrm>
            <a:off x="3929966" y="8019046"/>
            <a:ext cx="4513980" cy="1749061"/>
          </a:xfrm>
          <a:prstGeom prst="rect">
            <a:avLst/>
          </a:prstGeom>
          <a:solidFill>
            <a:srgbClr val="277C4F">
              <a:alpha val="100000"/>
            </a:srgbClr>
          </a:solidFill>
          <a:ln w="12700">
            <a:solidFill>
              <a:srgbClr val="00B050">
                <a:alpha val="10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0">
              <a:buNone/>
            </a:pPr>
            <a:r>
              <a:rPr lang="zh-CN" sz="2400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产品经理</a:t>
            </a:r>
            <a:r>
              <a:rPr lang="en-US" sz="2400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/</a:t>
            </a:r>
            <a:r>
              <a:rPr lang="zh-CN" sz="2400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运营市场</a:t>
            </a:r>
            <a:r>
              <a:rPr lang="en-US" sz="2400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/</a:t>
            </a:r>
            <a:r>
              <a:rPr lang="zh-CN" sz="2400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财务分析</a:t>
            </a:r>
            <a:r>
              <a:rPr lang="en-US" sz="2400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/</a:t>
            </a:r>
            <a:r>
              <a:rPr lang="zh-CN" sz="2400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一线销售</a:t>
            </a:r>
            <a:r>
              <a:rPr lang="en-US" sz="2400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/</a:t>
            </a:r>
            <a:r>
              <a:rPr lang="zh-CN" sz="2400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人力资源</a:t>
            </a:r>
            <a:r>
              <a:rPr lang="en-US" sz="2400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/</a:t>
            </a:r>
            <a:r>
              <a:rPr lang="zh-CN" sz="2400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咨询顾问</a:t>
            </a:r>
            <a:r>
              <a:rPr lang="en-US" sz="2400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/</a:t>
            </a:r>
            <a:r>
              <a:rPr lang="zh-CN" sz="2400">
                <a:solidFill>
                  <a:schemeClr val="bg1">
                    <a:alpha val="100000"/>
                  </a:schemeClr>
                </a:solidFill>
                <a:latin typeface="TencentSans W3"/>
                <a:ea typeface="TencentSans W3"/>
                <a:cs typeface="+mn-cs"/>
              </a:rPr>
              <a:t>行业研究</a:t>
            </a:r>
            <a:endParaRPr lang="zh-CN" sz="2400">
              <a:solidFill>
                <a:schemeClr val="bg1">
                  <a:alpha val="100000"/>
                </a:schemeClr>
              </a:solidFill>
              <a:latin typeface="TencentSans W3"/>
              <a:ea typeface="TencentSans W3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文本框 87"/>
          <p:cNvSpPr txBox="1"/>
          <p:nvPr/>
        </p:nvSpPr>
        <p:spPr>
          <a:xfrm>
            <a:off x="852164" y="342842"/>
            <a:ext cx="13538200" cy="5524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0" algn="l" defTabSz="457200">
              <a:lnSpc>
                <a:spcPct val="10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zh-CN" sz="3600" b="0" i="0" u="none" strike="noStrike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技术特色（腾讯自研，自主可控）</a:t>
            </a:r>
            <a:endParaRPr lang="zh-CN" sz="3600" b="0" i="0" u="none" strike="noStrike">
              <a:solidFill>
                <a:schemeClr val="tx1">
                  <a:lumMod val="75000"/>
                  <a:lumOff val="25000"/>
                  <a:alpha val="100000"/>
                </a:schemeClr>
              </a:solidFill>
              <a:latin typeface="TencentSans W7"/>
              <a:ea typeface="TencentSans W7"/>
              <a:cs typeface="+mn-cs"/>
            </a:endParaRPr>
          </a:p>
        </p:txBody>
      </p:sp>
      <p:sp>
        <p:nvSpPr>
          <p:cNvPr id="121" name="椭圆 7"/>
          <p:cNvSpPr/>
          <p:nvPr/>
        </p:nvSpPr>
        <p:spPr>
          <a:xfrm>
            <a:off x="1947619" y="1681326"/>
            <a:ext cx="1048782" cy="962103"/>
          </a:xfrm>
          <a:prstGeom prst="ellipse">
            <a:avLst/>
          </a:prstGeom>
          <a:gradFill flip="none" rotWithShape="1">
            <a:gsLst>
              <a:gs pos="0">
                <a:srgbClr val="00A4FF"/>
              </a:gs>
              <a:gs pos="77000">
                <a:srgbClr val="0052D9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encentSans W7"/>
                <a:ea typeface="TencentSans W7"/>
              </a:rPr>
              <a:t>1</a:t>
            </a:r>
            <a:endParaRPr lang="en-US" sz="2400">
              <a:latin typeface="TencentSans W7"/>
              <a:ea typeface="TencentSans W7"/>
            </a:endParaRPr>
          </a:p>
        </p:txBody>
      </p:sp>
      <p:sp>
        <p:nvSpPr>
          <p:cNvPr id="122" name="数据云原生"/>
          <p:cNvSpPr txBox="1"/>
          <p:nvPr/>
        </p:nvSpPr>
        <p:spPr>
          <a:xfrm>
            <a:off x="1947619" y="2815043"/>
            <a:ext cx="7062189" cy="231775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l" defTabSz="1371600">
              <a:defRPr sz="2000">
                <a:solidFill>
                  <a:srgbClr val="FFFFFF"/>
                </a:solidFill>
                <a:latin typeface="FZLanTingHeiS-DB1-GBK" panose="02000000000000000000" charset="-122"/>
                <a:ea typeface="FZLanTingHeiS-DB1-GBK" panose="02000000000000000000" charset="-122"/>
                <a:cs typeface="FZLanTingHeiS-DB1-GBK" panose="02000000000000000000" charset="-122"/>
                <a:sym typeface="FZLanTingHeiS-DB1-GBK" panose="02000000000000000000" charset="-122"/>
              </a:defRPr>
            </a:lvl1pPr>
          </a:lstStyle>
          <a:p>
            <a:r>
              <a:rPr lang="zh-CN" sz="2800" b="1" dirty="0">
                <a:solidFill>
                  <a:srgbClr val="2972F4">
                    <a:alpha val="100000"/>
                  </a:srgbClr>
                </a:solidFill>
                <a:latin typeface="TencentSans W7"/>
                <a:ea typeface="TencentSans W7"/>
                <a:cs typeface="FZLanTingHeiS-DB1-GBK"/>
                <a:sym typeface="FZLanTingHeiS-DB1-GBK"/>
              </a:rPr>
              <a:t>全栈腾讯自研</a:t>
            </a:r>
            <a:endParaRPr dirty="0"/>
          </a:p>
          <a:p>
            <a:endParaRPr sz="2800" dirty="0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FZLanTingHeiS-DB1-GBK"/>
              <a:sym typeface="FZLanTingHeiS-DB1-GBK"/>
            </a:endParaRPr>
          </a:p>
          <a:p>
            <a:r>
              <a:rPr lang="zh-CN" sz="28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非开源</a:t>
            </a:r>
            <a:r>
              <a:rPr lang="en-US" sz="28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OpenClaw</a:t>
            </a:r>
            <a:r>
              <a:rPr lang="zh-CN" sz="28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版本，全栈自研，自主可控。相较于</a:t>
            </a:r>
            <a:r>
              <a:rPr lang="en-US" sz="28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OpenClaw</a:t>
            </a:r>
            <a:r>
              <a:rPr lang="zh-CN" sz="28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，上下文处理更优秀：</a:t>
            </a:r>
            <a:endParaRPr dirty="0"/>
          </a:p>
          <a:p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    </a:t>
            </a:r>
            <a:r>
              <a:rPr lang="en-US" sz="20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a.</a:t>
            </a:r>
            <a:r>
              <a:rPr sz="20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支持</a:t>
            </a:r>
            <a:r>
              <a:rPr sz="2000" b="1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多任务并行</a:t>
            </a:r>
            <a:r>
              <a:rPr sz="20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，各任务上下文独立隔离、互不干扰</a:t>
            </a:r>
            <a:r>
              <a:rPr lang="zh-CN" sz="20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。</a:t>
            </a:r>
            <a:endParaRPr dirty="0"/>
          </a:p>
          <a:p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    </a:t>
            </a:r>
            <a:r>
              <a:rPr lang="en-US" sz="20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b.</a:t>
            </a:r>
            <a:r>
              <a:rPr sz="20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通过</a:t>
            </a:r>
            <a:r>
              <a:rPr sz="2000" b="1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智能上下文裁剪</a:t>
            </a:r>
            <a:r>
              <a:rPr sz="20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，精准管理有效信息，减少冗余</a:t>
            </a:r>
            <a:r>
              <a:rPr lang="zh-CN" sz="20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。</a:t>
            </a:r>
            <a:endParaRPr dirty="0"/>
          </a:p>
        </p:txBody>
      </p:sp>
      <p:sp>
        <p:nvSpPr>
          <p:cNvPr id="123" name="数据云原生"/>
          <p:cNvSpPr txBox="1"/>
          <p:nvPr/>
        </p:nvSpPr>
        <p:spPr>
          <a:xfrm>
            <a:off x="10199532" y="2815043"/>
            <a:ext cx="6464935" cy="231775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l" defTabSz="1371600">
              <a:defRPr sz="2000">
                <a:solidFill>
                  <a:srgbClr val="FFFFFF"/>
                </a:solidFill>
                <a:latin typeface="FZLanTingHeiS-DB1-GBK" panose="02000000000000000000" charset="-122"/>
                <a:ea typeface="FZLanTingHeiS-DB1-GBK" panose="02000000000000000000" charset="-122"/>
                <a:cs typeface="FZLanTingHeiS-DB1-GBK" panose="02000000000000000000" charset="-122"/>
                <a:sym typeface="FZLanTingHeiS-DB1-GBK" panose="02000000000000000000" charset="-122"/>
              </a:defRPr>
            </a:lvl1pPr>
          </a:lstStyle>
          <a:p>
            <a:r>
              <a:rPr lang="zh-CN" sz="2800" b="1" dirty="0">
                <a:solidFill>
                  <a:srgbClr val="2972F4">
                    <a:alpha val="100000"/>
                  </a:srgbClr>
                </a:solidFill>
                <a:latin typeface="TencentSans W7"/>
                <a:ea typeface="TencentSans W7"/>
                <a:cs typeface="FZLanTingHeiS-DB1-GBK"/>
                <a:sym typeface="FZLanTingHeiS-DB1-GBK"/>
              </a:rPr>
              <a:t>内置托管模型</a:t>
            </a:r>
            <a:endParaRPr dirty="0"/>
          </a:p>
          <a:p>
            <a:endParaRPr sz="2800" dirty="0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FZLanTingHeiS-DB1-GBK"/>
              <a:sym typeface="FZLanTingHeiS-DB1-GBK"/>
            </a:endParaRPr>
          </a:p>
          <a:p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1.</a:t>
            </a:r>
            <a:r>
              <a:rPr lang="zh-CN" sz="24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无需</a:t>
            </a:r>
            <a:r>
              <a:rPr sz="24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用户自己购买和配置大模型</a:t>
            </a:r>
            <a:r>
              <a:rPr lang="zh-CN" sz="24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，内置托管模型，开箱即用，十分方便。</a:t>
            </a:r>
            <a:endParaRPr dirty="0"/>
          </a:p>
          <a:p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2.</a:t>
            </a:r>
            <a:r>
              <a:rPr lang="zh-CN" sz="24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同时也支持通过配置接入三方模型，灵活可控。</a:t>
            </a:r>
            <a:endParaRPr dirty="0"/>
          </a:p>
        </p:txBody>
      </p:sp>
      <p:sp>
        <p:nvSpPr>
          <p:cNvPr id="124" name="数据云原生"/>
          <p:cNvSpPr txBox="1"/>
          <p:nvPr/>
        </p:nvSpPr>
        <p:spPr>
          <a:xfrm>
            <a:off x="1947619" y="6921166"/>
            <a:ext cx="6775450" cy="317500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l" defTabSz="1371600">
              <a:defRPr sz="2000">
                <a:solidFill>
                  <a:srgbClr val="FFFFFF"/>
                </a:solidFill>
                <a:latin typeface="FZLanTingHeiS-DB1-GBK" panose="02000000000000000000" charset="-122"/>
                <a:ea typeface="FZLanTingHeiS-DB1-GBK" panose="02000000000000000000" charset="-122"/>
                <a:cs typeface="FZLanTingHeiS-DB1-GBK" panose="02000000000000000000" charset="-122"/>
                <a:sym typeface="FZLanTingHeiS-DB1-GBK" panose="02000000000000000000" charset="-122"/>
              </a:defRPr>
            </a:lvl1pPr>
          </a:lstStyle>
          <a:p>
            <a:r>
              <a:rPr lang="zh-CN" sz="3200" dirty="0">
                <a:solidFill>
                  <a:srgbClr val="2972F4">
                    <a:alpha val="100000"/>
                  </a:srgbClr>
                </a:solidFill>
                <a:latin typeface="TencentSans W7"/>
                <a:ea typeface="TencentSans W7"/>
                <a:cs typeface="FontName Regular"/>
                <a:sym typeface="FontName Regular"/>
              </a:rPr>
              <a:t>专业团队支持</a:t>
            </a:r>
            <a:endParaRPr dirty="0"/>
          </a:p>
          <a:p>
            <a:endParaRPr sz="280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+mn-cs"/>
              <a:sym typeface="FZLanTingHeiS-DB1-GBK"/>
            </a:endParaRPr>
          </a:p>
          <a:p>
            <a:pPr lvl="0" algn="l"/>
            <a:r>
              <a:rPr lang="zh-CN" sz="24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不同于开源方案，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WorkBuddy</a:t>
            </a:r>
            <a:r>
              <a:rPr lang="zh-CN" sz="24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由专业团队持续维护，</a:t>
            </a:r>
            <a:r>
              <a:rPr sz="24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有</a:t>
            </a:r>
            <a:r>
              <a:rPr sz="2400" b="1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安全送审机制</a:t>
            </a:r>
            <a:r>
              <a:rPr sz="24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——AI </a:t>
            </a:r>
            <a:r>
              <a:rPr sz="24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执行前后的变更内容可送审至安全团队进行实时干预</a:t>
            </a:r>
            <a:r>
              <a:rPr sz="24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。</a:t>
            </a:r>
            <a:endParaRPr sz="1400" spc="28" dirty="0">
              <a:solidFill>
                <a:srgbClr val="DDDDDD">
                  <a:alpha val="100000"/>
                </a:srgbClr>
              </a:solidFill>
              <a:latin typeface="方正兰亭刊黑_GBK"/>
              <a:ea typeface="方正兰亭刊黑_GBK"/>
              <a:cs typeface="方正兰亭刊黑_GBK"/>
              <a:sym typeface="方正兰亭刊黑_GBK"/>
            </a:endParaRPr>
          </a:p>
          <a:p>
            <a:pPr lvl="0" algn="l"/>
            <a:r>
              <a:rPr sz="24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共享CodeBuddy</a:t>
            </a:r>
            <a:r>
              <a:rPr sz="2400" b="1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统一企业账号体系</a:t>
            </a:r>
            <a:r>
              <a:rPr sz="24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与权限管理</a:t>
            </a:r>
            <a:r>
              <a:rPr lang="zh-CN" sz="24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。</a:t>
            </a:r>
            <a:endParaRPr dirty="0"/>
          </a:p>
          <a:p>
            <a:pPr lvl="0" algn="l"/>
            <a:endParaRPr lang="zh-CN" sz="2400" dirty="0">
              <a:solidFill>
                <a:srgbClr val="333333">
                  <a:alpha val="100000"/>
                </a:srgbClr>
              </a:solidFill>
              <a:latin typeface="TencentSans W3"/>
              <a:ea typeface="TencentSans W3"/>
              <a:cs typeface="FZLanTingHeiS-DB1-GBK"/>
              <a:sym typeface="FZLanTingHeiS-DB1-GBK"/>
            </a:endParaRPr>
          </a:p>
          <a:p>
            <a:endParaRPr lang="en-US" sz="2800" b="1" dirty="0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FZLanTingHeiS-DB1-GBK"/>
              <a:sym typeface="FZLanTingHeiS-DB1-GBK"/>
            </a:endParaRPr>
          </a:p>
        </p:txBody>
      </p:sp>
      <p:sp>
        <p:nvSpPr>
          <p:cNvPr id="125" name="椭圆 7"/>
          <p:cNvSpPr/>
          <p:nvPr/>
        </p:nvSpPr>
        <p:spPr>
          <a:xfrm>
            <a:off x="10386482" y="1681326"/>
            <a:ext cx="1048782" cy="962103"/>
          </a:xfrm>
          <a:prstGeom prst="ellipse">
            <a:avLst/>
          </a:prstGeom>
          <a:gradFill flip="none" rotWithShape="1">
            <a:gsLst>
              <a:gs pos="0">
                <a:srgbClr val="00A4FF"/>
              </a:gs>
              <a:gs pos="77000">
                <a:srgbClr val="0052D9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encentSans W7"/>
                <a:ea typeface="TencentSans W7"/>
                <a:cs typeface="+mn-cs"/>
              </a:rPr>
              <a:t>2</a:t>
            </a:r>
            <a:endParaRPr lang="en-US" sz="2400">
              <a:latin typeface="TencentSans W7"/>
              <a:ea typeface="TencentSans W7"/>
              <a:cs typeface="+mn-cs"/>
            </a:endParaRPr>
          </a:p>
        </p:txBody>
      </p:sp>
      <p:sp>
        <p:nvSpPr>
          <p:cNvPr id="126" name="椭圆 7"/>
          <p:cNvSpPr/>
          <p:nvPr/>
        </p:nvSpPr>
        <p:spPr>
          <a:xfrm>
            <a:off x="1947619" y="5628998"/>
            <a:ext cx="1048782" cy="962103"/>
          </a:xfrm>
          <a:prstGeom prst="ellipse">
            <a:avLst/>
          </a:prstGeom>
          <a:gradFill flip="none" rotWithShape="1">
            <a:gsLst>
              <a:gs pos="0">
                <a:srgbClr val="00A4FF"/>
              </a:gs>
              <a:gs pos="77000">
                <a:srgbClr val="0052D9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encentSans W7"/>
                <a:ea typeface="TencentSans W7"/>
                <a:cs typeface="+mn-cs"/>
              </a:rPr>
              <a:t>3</a:t>
            </a:r>
            <a:endParaRPr lang="en-US" sz="2400">
              <a:latin typeface="TencentSans W7"/>
              <a:ea typeface="TencentSans W7"/>
              <a:cs typeface="+mn-cs"/>
            </a:endParaRPr>
          </a:p>
        </p:txBody>
      </p:sp>
      <p:sp>
        <p:nvSpPr>
          <p:cNvPr id="127" name="数据云原生"/>
          <p:cNvSpPr txBox="1"/>
          <p:nvPr/>
        </p:nvSpPr>
        <p:spPr>
          <a:xfrm>
            <a:off x="10199532" y="6925010"/>
            <a:ext cx="5778500" cy="201295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 anchor="ctr">
            <a:spAutoFit/>
          </a:bodyPr>
          <a:lstStyle>
            <a:lvl1pPr algn="l" defTabSz="1371600">
              <a:defRPr sz="2000">
                <a:solidFill>
                  <a:srgbClr val="FFFFFF"/>
                </a:solidFill>
                <a:latin typeface="FZLanTingHeiS-DB1-GBK" panose="02000000000000000000" charset="-122"/>
                <a:ea typeface="FZLanTingHeiS-DB1-GBK" panose="02000000000000000000" charset="-122"/>
                <a:cs typeface="FZLanTingHeiS-DB1-GBK" panose="02000000000000000000" charset="-122"/>
                <a:sym typeface="FZLanTingHeiS-DB1-GBK" panose="02000000000000000000" charset="-122"/>
              </a:defRPr>
            </a:lvl1pPr>
          </a:lstStyle>
          <a:p>
            <a:r>
              <a:rPr lang="zh-CN" sz="2800" b="1" dirty="0">
                <a:solidFill>
                  <a:srgbClr val="2972F4">
                    <a:alpha val="100000"/>
                  </a:srgbClr>
                </a:solidFill>
                <a:latin typeface="TencentSans W7"/>
                <a:ea typeface="TencentSans W7"/>
                <a:cs typeface="FZLanTingHeiS-DB1-GBK"/>
                <a:sym typeface="FZLanTingHeiS-DB1-GBK"/>
              </a:rPr>
              <a:t>腾讯统一企业管理体系</a:t>
            </a:r>
            <a:endParaRPr dirty="0"/>
          </a:p>
          <a:p>
            <a:endParaRPr sz="2800" dirty="0">
              <a:solidFill>
                <a:srgbClr val="000000">
                  <a:alpha val="100000"/>
                </a:srgbClr>
              </a:solidFill>
              <a:latin typeface="Arial" panose="020B0604020202020204"/>
              <a:ea typeface="Arial" panose="020B0604020202020204"/>
              <a:cs typeface="+mn-cs"/>
              <a:sym typeface="FZLanTingHeiS-DB1-GBK"/>
            </a:endParaRPr>
          </a:p>
          <a:p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1.</a:t>
            </a:r>
            <a:r>
              <a:rPr lang="zh-CN" sz="24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统一企业账号登录体系；</a:t>
            </a:r>
            <a:endParaRPr dirty="0"/>
          </a:p>
          <a:p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2.</a:t>
            </a:r>
            <a:r>
              <a:rPr lang="zh-CN" sz="24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与</a:t>
            </a:r>
            <a:r>
              <a:rPr lang="en-US" sz="24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CodeBuddy</a:t>
            </a:r>
            <a:r>
              <a:rPr lang="zh-CN" sz="24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FZLanTingHeiS-DB1-GBK"/>
                <a:sym typeface="FZLanTingHeiS-DB1-GBK"/>
              </a:rPr>
              <a:t>共享同一套积分体系；</a:t>
            </a:r>
            <a:endParaRPr dirty="0"/>
          </a:p>
          <a:p>
            <a:endParaRPr lang="en-US" sz="2800" b="1" dirty="0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FZLanTingHeiS-DB1-GBK"/>
              <a:sym typeface="FZLanTingHeiS-DB1-GBK"/>
            </a:endParaRPr>
          </a:p>
        </p:txBody>
      </p:sp>
      <p:sp>
        <p:nvSpPr>
          <p:cNvPr id="128" name="椭圆 7"/>
          <p:cNvSpPr/>
          <p:nvPr/>
        </p:nvSpPr>
        <p:spPr>
          <a:xfrm>
            <a:off x="10386482" y="5628998"/>
            <a:ext cx="1048782" cy="962103"/>
          </a:xfrm>
          <a:prstGeom prst="ellipse">
            <a:avLst/>
          </a:prstGeom>
          <a:gradFill flip="none" rotWithShape="1">
            <a:gsLst>
              <a:gs pos="0">
                <a:srgbClr val="00A4FF"/>
              </a:gs>
              <a:gs pos="77000">
                <a:srgbClr val="0052D9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TencentSans W7"/>
                <a:ea typeface="TencentSans W7"/>
                <a:cs typeface="+mn-cs"/>
              </a:rPr>
              <a:t>4</a:t>
            </a:r>
            <a:endParaRPr lang="en-US" sz="2400">
              <a:latin typeface="TencentSans W7"/>
              <a:ea typeface="TencentSans W7"/>
              <a:cs typeface="+mn-cs"/>
            </a:endParaRPr>
          </a:p>
        </p:txBody>
      </p:sp>
      <p:sp>
        <p:nvSpPr>
          <p:cNvPr id="129" name="矩形 88"/>
          <p:cNvSpPr/>
          <p:nvPr/>
        </p:nvSpPr>
        <p:spPr>
          <a:xfrm>
            <a:off x="487793" y="457233"/>
            <a:ext cx="38764" cy="323669"/>
          </a:xfrm>
          <a:prstGeom prst="rect">
            <a:avLst/>
          </a:prstGeom>
          <a:solidFill>
            <a:srgbClr val="0052D9"/>
          </a:solidFill>
          <a:ln w="12700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</a:defRPr>
            </a:pPr>
            <a:endParaRPr lang="zh-CN" altLang="en-US" sz="1800" kern="1200">
              <a:solidFill>
                <a:srgbClr val="FFFFFF"/>
              </a:solidFill>
              <a:latin typeface="方正兰亭黑_GBK" panose="02000500000000000000" pitchFamily="2" charset="-122"/>
              <a:ea typeface="方正兰亭黑_GBK" panose="02000500000000000000" pitchFamily="2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矩形 130"/>
          <p:cNvSpPr/>
          <p:nvPr/>
        </p:nvSpPr>
        <p:spPr>
          <a:xfrm>
            <a:off x="1033756" y="1628736"/>
            <a:ext cx="7295367" cy="3208684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</a:p>
        </p:txBody>
      </p:sp>
      <p:sp>
        <p:nvSpPr>
          <p:cNvPr id="132" name="文本框 4"/>
          <p:cNvSpPr txBox="1"/>
          <p:nvPr/>
        </p:nvSpPr>
        <p:spPr>
          <a:xfrm>
            <a:off x="1552644" y="2953280"/>
            <a:ext cx="6019800" cy="137160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just" defTabSz="914400">
              <a:lnSpc>
                <a:spcPct val="150000"/>
              </a:lnSpc>
              <a:defRPr sz="1400" spc="28">
                <a:solidFill>
                  <a:srgbClr val="DDDDDD"/>
                </a:solidFill>
                <a:latin typeface="方正兰亭刊黑_GBK" panose="02000000000000000000" charset="-122"/>
                <a:ea typeface="方正兰亭刊黑_GBK" panose="02000000000000000000" charset="-122"/>
                <a:cs typeface="方正兰亭刊黑_GBK" panose="02000000000000000000" charset="-122"/>
                <a:sym typeface="方正兰亭刊黑_GBK" panose="02000000000000000000" charset="-122"/>
              </a:defRPr>
            </a:lvl1pPr>
          </a:lstStyle>
          <a:p>
            <a:pPr algn="l"/>
            <a:r>
              <a:rPr lang="zh-CN" sz="20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不同于在本机端口开端口做代理方案（大型企业内网不适用），</a:t>
            </a:r>
            <a:r>
              <a:rPr sz="20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WorkBuddy基于</a:t>
            </a:r>
            <a:r>
              <a:rPr sz="20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 IM </a:t>
            </a:r>
            <a:r>
              <a:rPr sz="20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的</a:t>
            </a:r>
            <a:r>
              <a:rPr sz="2000" b="1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Webhook</a:t>
            </a:r>
            <a:r>
              <a:rPr sz="2000" b="1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 </a:t>
            </a:r>
            <a:r>
              <a:rPr sz="2000" b="1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单向推送</a:t>
            </a:r>
            <a:r>
              <a:rPr sz="20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，已通过腾讯安全评审</a:t>
            </a:r>
            <a:r>
              <a:rPr lang="zh-CN" sz="20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。</a:t>
            </a:r>
            <a:endParaRPr dirty="0"/>
          </a:p>
        </p:txBody>
      </p:sp>
      <p:sp>
        <p:nvSpPr>
          <p:cNvPr id="133" name="文本框 93"/>
          <p:cNvSpPr txBox="1"/>
          <p:nvPr/>
        </p:nvSpPr>
        <p:spPr>
          <a:xfrm>
            <a:off x="1552644" y="2410273"/>
            <a:ext cx="3238500" cy="48895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l" defTabSz="914400">
              <a:defRPr sz="1800" spc="90">
                <a:solidFill>
                  <a:srgbClr val="4B87FC"/>
                </a:solidFill>
                <a:latin typeface="FontName Regular" panose="02010600010101010101" charset="-122"/>
                <a:ea typeface="FontName Regular" panose="02010600010101010101" charset="-122"/>
                <a:cs typeface="FontName Regular" panose="02010600010101010101" charset="-122"/>
                <a:sym typeface="FontName Regular" panose="02010600010101010101" charset="-122"/>
              </a:defRPr>
            </a:lvl1pPr>
          </a:lstStyle>
          <a:p>
            <a:r>
              <a:rPr lang="zh-CN" sz="3200">
                <a:solidFill>
                  <a:srgbClr val="2972F4">
                    <a:alpha val="100000"/>
                  </a:srgbClr>
                </a:solidFill>
                <a:latin typeface="TencentSans W7"/>
                <a:ea typeface="TencentSans W7"/>
                <a:cs typeface="FontName Regular"/>
                <a:sym typeface="FontName Regular"/>
              </a:rPr>
              <a:t>安全桥接架构</a:t>
            </a:r>
            <a:endParaRPr lang="zh-CN" sz="3200">
              <a:solidFill>
                <a:srgbClr val="2972F4">
                  <a:alpha val="100000"/>
                </a:srgbClr>
              </a:solidFill>
              <a:latin typeface="TencentSans W7"/>
              <a:ea typeface="TencentSans W7"/>
              <a:cs typeface="FontName Regular"/>
              <a:sym typeface="FontName Regular"/>
            </a:endParaRPr>
          </a:p>
        </p:txBody>
      </p:sp>
      <p:sp>
        <p:nvSpPr>
          <p:cNvPr id="134" name="文本框 378"/>
          <p:cNvSpPr txBox="1"/>
          <p:nvPr/>
        </p:nvSpPr>
        <p:spPr>
          <a:xfrm>
            <a:off x="867956" y="342842"/>
            <a:ext cx="8731250" cy="5524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sz="360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</a:rPr>
              <a:t>技术特色</a:t>
            </a:r>
            <a:r>
              <a:rPr lang="zh-CN" sz="3600" b="0" i="0" u="none" strike="noStrike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</a:rPr>
              <a:t>（</a:t>
            </a:r>
            <a:r>
              <a:rPr lang="zh-CN" sz="360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</a:rPr>
              <a:t>全方位保障数据安全与隐私</a:t>
            </a:r>
            <a:r>
              <a:rPr lang="zh-CN" sz="3600" b="0" i="0" u="none" strike="noStrike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</a:rPr>
              <a:t>）</a:t>
            </a:r>
            <a:endParaRPr lang="zh-CN" sz="3600" b="0" i="0" u="none" strike="noStrike">
              <a:solidFill>
                <a:schemeClr val="tx1">
                  <a:lumMod val="75000"/>
                  <a:lumOff val="25000"/>
                  <a:alpha val="100000"/>
                </a:schemeClr>
              </a:solidFill>
              <a:latin typeface="TencentSans W7"/>
              <a:ea typeface="TencentSans W7"/>
            </a:endParaRPr>
          </a:p>
        </p:txBody>
      </p:sp>
      <p:sp>
        <p:nvSpPr>
          <p:cNvPr id="135" name="圆角矩形 134"/>
          <p:cNvSpPr/>
          <p:nvPr/>
        </p:nvSpPr>
        <p:spPr>
          <a:xfrm>
            <a:off x="1552644" y="1926604"/>
            <a:ext cx="1356903" cy="429611"/>
          </a:xfrm>
          <a:prstGeom prst="roundRect">
            <a:avLst/>
          </a:prstGeom>
          <a:solidFill>
            <a:schemeClr val="accent1">
              <a:alpha val="100000"/>
            </a:scheme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r>
              <a:rPr lang="zh-CN">
                <a:latin typeface="TencentSans W7"/>
                <a:ea typeface="TencentSans W7"/>
              </a:rPr>
              <a:t>网络层</a:t>
            </a:r>
            <a:endParaRPr lang="zh-CN">
              <a:latin typeface="TencentSans W7"/>
              <a:ea typeface="TencentSans W7"/>
            </a:endParaRPr>
          </a:p>
        </p:txBody>
      </p:sp>
      <p:sp>
        <p:nvSpPr>
          <p:cNvPr id="136" name="矩形 135"/>
          <p:cNvSpPr/>
          <p:nvPr/>
        </p:nvSpPr>
        <p:spPr>
          <a:xfrm>
            <a:off x="9323085" y="1628736"/>
            <a:ext cx="7295367" cy="3208684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</a:p>
        </p:txBody>
      </p:sp>
      <p:sp>
        <p:nvSpPr>
          <p:cNvPr id="137" name="文本框 4"/>
          <p:cNvSpPr txBox="1"/>
          <p:nvPr/>
        </p:nvSpPr>
        <p:spPr>
          <a:xfrm>
            <a:off x="9841973" y="2953280"/>
            <a:ext cx="6019800" cy="91440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just" defTabSz="914400">
              <a:lnSpc>
                <a:spcPct val="150000"/>
              </a:lnSpc>
              <a:defRPr sz="1400" spc="28">
                <a:solidFill>
                  <a:srgbClr val="DDDDDD"/>
                </a:solidFill>
                <a:latin typeface="方正兰亭刊黑_GBK" panose="02000000000000000000" charset="-122"/>
                <a:ea typeface="方正兰亭刊黑_GBK" panose="02000000000000000000" charset="-122"/>
                <a:cs typeface="方正兰亭刊黑_GBK" panose="02000000000000000000" charset="-122"/>
                <a:sym typeface="方正兰亭刊黑_GBK" panose="02000000000000000000" charset="-122"/>
              </a:defRPr>
            </a:lvl1pPr>
          </a:lstStyle>
          <a:p>
            <a:pPr algn="l"/>
            <a:r>
              <a:rPr sz="20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WorkBuddy限制在</a:t>
            </a:r>
            <a:r>
              <a:rPr sz="2000" b="1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指定工作空间内</a:t>
            </a:r>
            <a:r>
              <a:rPr sz="20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，资源访问边界明确</a:t>
            </a:r>
            <a:r>
              <a:rPr lang="zh-CN" sz="20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，不用担心文件误操作。</a:t>
            </a:r>
            <a:endParaRPr dirty="0"/>
          </a:p>
        </p:txBody>
      </p:sp>
      <p:sp>
        <p:nvSpPr>
          <p:cNvPr id="138" name="文本框 93"/>
          <p:cNvSpPr txBox="1"/>
          <p:nvPr/>
        </p:nvSpPr>
        <p:spPr>
          <a:xfrm>
            <a:off x="9841973" y="2410273"/>
            <a:ext cx="4775200" cy="48895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l" defTabSz="914400">
              <a:defRPr sz="1800" spc="90">
                <a:solidFill>
                  <a:srgbClr val="4B87FC"/>
                </a:solidFill>
                <a:latin typeface="FontName Regular" panose="02010600010101010101" charset="-122"/>
                <a:ea typeface="FontName Regular" panose="02010600010101010101" charset="-122"/>
                <a:cs typeface="FontName Regular" panose="02010600010101010101" charset="-122"/>
                <a:sym typeface="FontName Regular" panose="02010600010101010101" charset="-122"/>
              </a:defRPr>
            </a:lvl1pPr>
          </a:lstStyle>
          <a:p>
            <a:r>
              <a:rPr lang="zh-CN" sz="3200">
                <a:solidFill>
                  <a:srgbClr val="2972F4">
                    <a:alpha val="100000"/>
                  </a:srgbClr>
                </a:solidFill>
                <a:latin typeface="TencentSans W7"/>
                <a:ea typeface="TencentSans W7"/>
                <a:cs typeface="FontName Regular"/>
                <a:sym typeface="FontName Regular"/>
              </a:rPr>
              <a:t>工作空间沙箱隔离</a:t>
            </a:r>
            <a:endParaRPr lang="zh-CN" sz="3200">
              <a:solidFill>
                <a:srgbClr val="2972F4">
                  <a:alpha val="100000"/>
                </a:srgbClr>
              </a:solidFill>
              <a:latin typeface="TencentSans W7"/>
              <a:ea typeface="TencentSans W7"/>
              <a:cs typeface="FontName Regular"/>
              <a:sym typeface="FontName Regular"/>
            </a:endParaRPr>
          </a:p>
        </p:txBody>
      </p:sp>
      <p:sp>
        <p:nvSpPr>
          <p:cNvPr id="139" name="圆角矩形 138"/>
          <p:cNvSpPr/>
          <p:nvPr/>
        </p:nvSpPr>
        <p:spPr>
          <a:xfrm>
            <a:off x="9841973" y="1926604"/>
            <a:ext cx="1356903" cy="429611"/>
          </a:xfrm>
          <a:prstGeom prst="roundRect">
            <a:avLst/>
          </a:prstGeom>
          <a:solidFill>
            <a:schemeClr val="accent1">
              <a:alpha val="100000"/>
            </a:scheme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r>
              <a:rPr lang="zh-CN">
                <a:latin typeface="TencentSans W7"/>
                <a:ea typeface="TencentSans W7"/>
                <a:cs typeface="+mn-cs"/>
              </a:rPr>
              <a:t>执行层</a:t>
            </a:r>
            <a:endParaRPr lang="zh-CN">
              <a:latin typeface="TencentSans W7"/>
              <a:ea typeface="TencentSans W7"/>
              <a:cs typeface="+mn-cs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1033756" y="5224765"/>
            <a:ext cx="7295367" cy="4198427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</a:p>
        </p:txBody>
      </p:sp>
      <p:sp>
        <p:nvSpPr>
          <p:cNvPr id="141" name="文本框 4"/>
          <p:cNvSpPr txBox="1"/>
          <p:nvPr/>
        </p:nvSpPr>
        <p:spPr>
          <a:xfrm>
            <a:off x="1552644" y="6549309"/>
            <a:ext cx="6019800" cy="91440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just" defTabSz="914400">
              <a:lnSpc>
                <a:spcPct val="150000"/>
              </a:lnSpc>
              <a:defRPr sz="1400" spc="28">
                <a:solidFill>
                  <a:srgbClr val="DDDDDD"/>
                </a:solidFill>
                <a:latin typeface="方正兰亭刊黑_GBK" panose="02000000000000000000" charset="-122"/>
                <a:ea typeface="方正兰亭刊黑_GBK" panose="02000000000000000000" charset="-122"/>
                <a:cs typeface="方正兰亭刊黑_GBK" panose="02000000000000000000" charset="-122"/>
                <a:sym typeface="方正兰亭刊黑_GBK" panose="02000000000000000000" charset="-122"/>
              </a:defRPr>
            </a:lvl1pPr>
          </a:lstStyle>
          <a:p>
            <a:pPr algn="l"/>
            <a:r>
              <a:rPr sz="20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与腾讯安全团队合作，建立</a:t>
            </a:r>
            <a:r>
              <a:rPr lang="zh-CN" sz="2000" b="1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分级</a:t>
            </a:r>
            <a:r>
              <a:rPr sz="2000" b="1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风险判别</a:t>
            </a:r>
            <a:r>
              <a:rPr sz="20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机制</a:t>
            </a:r>
            <a:r>
              <a:rPr lang="zh-CN" sz="20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。</a:t>
            </a:r>
            <a:endParaRPr dirty="0"/>
          </a:p>
          <a:p>
            <a:pPr algn="l"/>
            <a:r>
              <a:rPr sz="20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企业可</a:t>
            </a:r>
            <a:r>
              <a:rPr sz="2000" b="1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自定义处置策略</a:t>
            </a:r>
            <a:r>
              <a:rPr sz="20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，离线扫描</a:t>
            </a:r>
            <a:r>
              <a:rPr lang="en-US" sz="20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 </a:t>
            </a:r>
            <a:r>
              <a:rPr sz="20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+ </a:t>
            </a:r>
            <a:r>
              <a:rPr sz="20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准实时审计</a:t>
            </a:r>
            <a:r>
              <a:rPr lang="zh-CN" sz="20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。</a:t>
            </a:r>
            <a:endParaRPr dirty="0"/>
          </a:p>
        </p:txBody>
      </p:sp>
      <p:sp>
        <p:nvSpPr>
          <p:cNvPr id="142" name="文本框 93"/>
          <p:cNvSpPr txBox="1"/>
          <p:nvPr/>
        </p:nvSpPr>
        <p:spPr>
          <a:xfrm>
            <a:off x="1552644" y="6006302"/>
            <a:ext cx="5410200" cy="48895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l" defTabSz="914400">
              <a:defRPr sz="1800" spc="90">
                <a:solidFill>
                  <a:srgbClr val="4B87FC"/>
                </a:solidFill>
                <a:latin typeface="FontName Regular" panose="02010600010101010101" charset="-122"/>
                <a:ea typeface="FontName Regular" panose="02010600010101010101" charset="-122"/>
                <a:cs typeface="FontName Regular" panose="02010600010101010101" charset="-122"/>
                <a:sym typeface="FontName Regular" panose="02010600010101010101" charset="-122"/>
              </a:defRPr>
            </a:lvl1pPr>
          </a:lstStyle>
          <a:p>
            <a:r>
              <a:rPr lang="en-US" sz="3200" dirty="0">
                <a:solidFill>
                  <a:srgbClr val="2972F4">
                    <a:alpha val="100000"/>
                  </a:srgbClr>
                </a:solidFill>
                <a:latin typeface="TencentSans W7"/>
                <a:ea typeface="TencentSans W7"/>
                <a:cs typeface="FontName Regular"/>
                <a:sym typeface="FontName Regular"/>
              </a:rPr>
              <a:t>Skills</a:t>
            </a:r>
            <a:r>
              <a:rPr lang="zh-CN" sz="3200" dirty="0">
                <a:solidFill>
                  <a:srgbClr val="2972F4">
                    <a:alpha val="100000"/>
                  </a:srgbClr>
                </a:solidFill>
                <a:latin typeface="TencentSans W7"/>
                <a:ea typeface="TencentSans W7"/>
                <a:cs typeface="FontName Regular"/>
                <a:sym typeface="FontName Regular"/>
              </a:rPr>
              <a:t>安全审计体系</a:t>
            </a:r>
            <a:endParaRPr dirty="0"/>
          </a:p>
        </p:txBody>
      </p:sp>
      <p:sp>
        <p:nvSpPr>
          <p:cNvPr id="143" name="圆角矩形 142"/>
          <p:cNvSpPr/>
          <p:nvPr/>
        </p:nvSpPr>
        <p:spPr>
          <a:xfrm>
            <a:off x="1552644" y="5522633"/>
            <a:ext cx="1356903" cy="429611"/>
          </a:xfrm>
          <a:prstGeom prst="roundRect">
            <a:avLst/>
          </a:prstGeom>
          <a:solidFill>
            <a:schemeClr val="accent1">
              <a:alpha val="100000"/>
            </a:scheme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r>
              <a:rPr lang="zh-CN">
                <a:latin typeface="TencentSans W7"/>
                <a:ea typeface="TencentSans W7"/>
                <a:cs typeface="+mn-cs"/>
              </a:rPr>
              <a:t>生态层</a:t>
            </a:r>
            <a:endParaRPr lang="zh-CN">
              <a:latin typeface="TencentSans W7"/>
              <a:ea typeface="TencentSans W7"/>
              <a:cs typeface="+mn-cs"/>
            </a:endParaRPr>
          </a:p>
        </p:txBody>
      </p:sp>
      <p:sp>
        <p:nvSpPr>
          <p:cNvPr id="144" name="矩形 143"/>
          <p:cNvSpPr/>
          <p:nvPr/>
        </p:nvSpPr>
        <p:spPr>
          <a:xfrm>
            <a:off x="9323085" y="5224765"/>
            <a:ext cx="7295388" cy="4198427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</a:p>
        </p:txBody>
      </p:sp>
      <p:sp>
        <p:nvSpPr>
          <p:cNvPr id="145" name="文本框 4"/>
          <p:cNvSpPr txBox="1"/>
          <p:nvPr/>
        </p:nvSpPr>
        <p:spPr>
          <a:xfrm>
            <a:off x="9841973" y="6549309"/>
            <a:ext cx="6553200" cy="228600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just" defTabSz="914400">
              <a:lnSpc>
                <a:spcPct val="150000"/>
              </a:lnSpc>
              <a:defRPr sz="1400" spc="28">
                <a:solidFill>
                  <a:srgbClr val="DDDDDD"/>
                </a:solidFill>
                <a:latin typeface="方正兰亭刊黑_GBK" panose="02000000000000000000" charset="-122"/>
                <a:ea typeface="方正兰亭刊黑_GBK" panose="02000000000000000000" charset="-122"/>
                <a:cs typeface="方正兰亭刊黑_GBK" panose="02000000000000000000" charset="-122"/>
                <a:sym typeface="方正兰亭刊黑_GBK" panose="02000000000000000000" charset="-122"/>
              </a:defRPr>
            </a:lvl1pPr>
          </a:lstStyle>
          <a:p>
            <a:pPr algn="l"/>
            <a:r>
              <a:rPr sz="20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WorkBuddy </a:t>
            </a:r>
            <a:r>
              <a:rPr sz="20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采用腾讯安全网关架构，客户端仅通过标准</a:t>
            </a:r>
            <a:r>
              <a:rPr sz="20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 HTTPS </a:t>
            </a:r>
            <a:r>
              <a:rPr sz="20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出站请求获取消息，</a:t>
            </a:r>
            <a:r>
              <a:rPr sz="2000" b="1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企业内网零入侵面</a:t>
            </a:r>
            <a:r>
              <a:rPr sz="20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，同时在网关层提供</a:t>
            </a:r>
            <a:r>
              <a:rPr sz="20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 </a:t>
            </a:r>
            <a:r>
              <a:rPr sz="20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WAF、DLP、审计、限流、认证等五层纵深防御</a:t>
            </a:r>
            <a:r>
              <a:rPr sz="20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——</a:t>
            </a:r>
            <a:r>
              <a:rPr sz="20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这些能力在</a:t>
            </a:r>
            <a:r>
              <a:rPr sz="20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 OpenClaw </a:t>
            </a:r>
            <a:r>
              <a:rPr sz="2000" dirty="0" err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的隧道架构中天然缺失</a:t>
            </a:r>
            <a:r>
              <a:rPr lang="zh-CN" sz="20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，且</a:t>
            </a:r>
            <a:r>
              <a:rPr sz="20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OpenClaw</a:t>
            </a:r>
            <a:r>
              <a:rPr lang="zh-CN" sz="2000" dirty="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方正兰亭刊黑_GBK"/>
                <a:sym typeface="方正兰亭刊黑_GBK"/>
              </a:rPr>
              <a:t>易被反向入侵。</a:t>
            </a:r>
            <a:endParaRPr dirty="0"/>
          </a:p>
        </p:txBody>
      </p:sp>
      <p:sp>
        <p:nvSpPr>
          <p:cNvPr id="146" name="文本框 93"/>
          <p:cNvSpPr txBox="1"/>
          <p:nvPr/>
        </p:nvSpPr>
        <p:spPr>
          <a:xfrm>
            <a:off x="9841973" y="6006302"/>
            <a:ext cx="6369050" cy="43180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l" defTabSz="914400">
              <a:defRPr sz="1800" spc="90">
                <a:solidFill>
                  <a:srgbClr val="4B87FC"/>
                </a:solidFill>
                <a:latin typeface="FontName Regular" panose="02010600010101010101" charset="-122"/>
                <a:ea typeface="FontName Regular" panose="02010600010101010101" charset="-122"/>
                <a:cs typeface="FontName Regular" panose="02010600010101010101" charset="-122"/>
                <a:sym typeface="FontName Regular" panose="02010600010101010101" charset="-122"/>
              </a:defRPr>
            </a:lvl1pPr>
          </a:lstStyle>
          <a:p>
            <a:r>
              <a:rPr lang="zh-CN" sz="2800" b="1">
                <a:solidFill>
                  <a:srgbClr val="2972F4">
                    <a:alpha val="100000"/>
                  </a:srgbClr>
                </a:solidFill>
                <a:latin typeface="TencentSans W7"/>
                <a:ea typeface="TencentSans W7"/>
                <a:cs typeface="FZLanTingHeiS-DB1-GBK"/>
                <a:sym typeface="FZLanTingHeiS-DB1-GBK"/>
              </a:rPr>
              <a:t>内置腾讯安全网关</a:t>
            </a:r>
            <a:endParaRPr lang="zh-CN" sz="2800" b="1">
              <a:solidFill>
                <a:srgbClr val="2972F4">
                  <a:alpha val="100000"/>
                </a:srgbClr>
              </a:solidFill>
              <a:latin typeface="TencentSans W7"/>
              <a:ea typeface="TencentSans W7"/>
              <a:cs typeface="FZLanTingHeiS-DB1-GBK"/>
              <a:sym typeface="FZLanTingHeiS-DB1-GBK"/>
            </a:endParaRPr>
          </a:p>
        </p:txBody>
      </p:sp>
      <p:sp>
        <p:nvSpPr>
          <p:cNvPr id="147" name="圆角矩形 146"/>
          <p:cNvSpPr/>
          <p:nvPr/>
        </p:nvSpPr>
        <p:spPr>
          <a:xfrm>
            <a:off x="9841973" y="5522633"/>
            <a:ext cx="1356903" cy="429611"/>
          </a:xfrm>
          <a:prstGeom prst="roundRect">
            <a:avLst/>
          </a:prstGeom>
          <a:solidFill>
            <a:schemeClr val="accent1">
              <a:alpha val="100000"/>
            </a:scheme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r>
              <a:rPr lang="zh-CN">
                <a:latin typeface="TencentSans W7"/>
                <a:ea typeface="TencentSans W7"/>
                <a:cs typeface="+mn-cs"/>
              </a:rPr>
              <a:t>质量层</a:t>
            </a:r>
            <a:endParaRPr lang="zh-CN">
              <a:latin typeface="TencentSans W7"/>
              <a:ea typeface="TencentSans W7"/>
              <a:cs typeface="+mn-cs"/>
            </a:endParaRPr>
          </a:p>
        </p:txBody>
      </p:sp>
      <p:sp>
        <p:nvSpPr>
          <p:cNvPr id="148" name="矩形 88"/>
          <p:cNvSpPr/>
          <p:nvPr/>
        </p:nvSpPr>
        <p:spPr>
          <a:xfrm>
            <a:off x="487793" y="457233"/>
            <a:ext cx="38764" cy="323669"/>
          </a:xfrm>
          <a:prstGeom prst="rect">
            <a:avLst/>
          </a:prstGeom>
          <a:solidFill>
            <a:srgbClr val="0052D9"/>
          </a:solidFill>
          <a:ln w="12700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</a:defRPr>
            </a:pPr>
            <a:endParaRPr lang="zh-CN" altLang="en-US" sz="1800" kern="1200">
              <a:solidFill>
                <a:srgbClr val="FFFFFF"/>
              </a:solidFill>
              <a:latin typeface="方正兰亭黑_GBK" panose="02000500000000000000" pitchFamily="2" charset="-122"/>
              <a:ea typeface="方正兰亭黑_GBK" panose="02000500000000000000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线条"/>
          <p:cNvSpPr/>
          <p:nvPr/>
        </p:nvSpPr>
        <p:spPr>
          <a:xfrm>
            <a:off x="10695873" y="6758654"/>
            <a:ext cx="2874988" cy="839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3905C"/>
            </a:solidFill>
            <a:miter/>
            <a:tailEnd type="oval"/>
          </a:ln>
        </p:spPr>
        <p:txBody>
          <a:bodyPr tIns="68579" bIns="68579"/>
          <a:lstStyle/>
          <a:p>
            <a:pPr defTabSz="1371600" hangingPunct="0">
              <a:defRPr sz="3600" b="0">
                <a:solidFill>
                  <a:srgbClr val="222222"/>
                </a:solidFill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sz="2700" kern="0">
              <a:solidFill>
                <a:srgbClr val="222222"/>
              </a:solidFill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9" name="线条"/>
          <p:cNvSpPr/>
          <p:nvPr/>
        </p:nvSpPr>
        <p:spPr>
          <a:xfrm rot="10800000" flipH="1">
            <a:off x="10695873" y="2151181"/>
            <a:ext cx="2874988" cy="839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060F0"/>
            </a:solidFill>
            <a:miter/>
            <a:headEnd type="oval"/>
            <a:tailEnd type="oval"/>
          </a:ln>
        </p:spPr>
        <p:txBody>
          <a:bodyPr tIns="68579" bIns="68579"/>
          <a:lstStyle/>
          <a:p>
            <a:pPr defTabSz="1371600" hangingPunct="0">
              <a:defRPr sz="3600" b="0">
                <a:solidFill>
                  <a:srgbClr val="222222"/>
                </a:solidFill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sz="2700" kern="0">
              <a:solidFill>
                <a:srgbClr val="222222"/>
              </a:solidFill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0" name="Straight Connector 31"/>
          <p:cNvSpPr/>
          <p:nvPr/>
        </p:nvSpPr>
        <p:spPr>
          <a:xfrm>
            <a:off x="9053478" y="4862952"/>
            <a:ext cx="4521781" cy="119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21600"/>
                </a:lnTo>
              </a:path>
            </a:pathLst>
          </a:custGeom>
          <a:ln w="50800">
            <a:solidFill>
              <a:srgbClr val="A736FF"/>
            </a:solidFill>
            <a:miter/>
            <a:headEnd type="oval"/>
            <a:tailEnd type="oval"/>
          </a:ln>
        </p:spPr>
        <p:txBody>
          <a:bodyPr/>
          <a:lstStyle/>
          <a:p>
            <a:pPr algn="ctr" defTabSz="619125" hangingPunct="0"/>
            <a:endParaRPr sz="2250" b="1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1" name="线条"/>
          <p:cNvSpPr/>
          <p:nvPr/>
        </p:nvSpPr>
        <p:spPr>
          <a:xfrm flipH="1">
            <a:off x="4873896" y="6737456"/>
            <a:ext cx="2874988" cy="839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EB8707"/>
            </a:solidFill>
            <a:miter/>
            <a:headEnd type="triangle"/>
            <a:tailEnd type="oval"/>
          </a:ln>
        </p:spPr>
        <p:txBody>
          <a:bodyPr tIns="68579" bIns="68579"/>
          <a:lstStyle/>
          <a:p>
            <a:pPr defTabSz="1371600" hangingPunct="0">
              <a:defRPr sz="3600" b="0">
                <a:solidFill>
                  <a:srgbClr val="222222"/>
                </a:solidFill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sz="2700" kern="0">
              <a:solidFill>
                <a:srgbClr val="222222"/>
              </a:solidFill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2" name="线条"/>
          <p:cNvSpPr/>
          <p:nvPr/>
        </p:nvSpPr>
        <p:spPr>
          <a:xfrm rot="10800000">
            <a:off x="4873896" y="2151181"/>
            <a:ext cx="2874988" cy="8394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ln w="50800">
            <a:solidFill>
              <a:srgbClr val="03905C"/>
            </a:solidFill>
            <a:miter/>
            <a:tailEnd type="oval"/>
          </a:ln>
        </p:spPr>
        <p:txBody>
          <a:bodyPr tIns="68579" bIns="68579"/>
          <a:lstStyle/>
          <a:p>
            <a:pPr defTabSz="1371600" hangingPunct="0">
              <a:defRPr sz="3600" b="0">
                <a:solidFill>
                  <a:srgbClr val="222222"/>
                </a:solidFill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sz="2700" kern="0">
              <a:solidFill>
                <a:srgbClr val="222222"/>
              </a:solidFill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3" name="Straight Connector 31"/>
          <p:cNvSpPr/>
          <p:nvPr/>
        </p:nvSpPr>
        <p:spPr>
          <a:xfrm>
            <a:off x="4869499" y="4872477"/>
            <a:ext cx="4521781" cy="119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ln w="50800">
            <a:solidFill>
              <a:srgbClr val="009FD1"/>
            </a:solidFill>
            <a:miter/>
            <a:headEnd type="oval"/>
            <a:tailEnd type="oval"/>
          </a:ln>
        </p:spPr>
        <p:txBody>
          <a:bodyPr/>
          <a:lstStyle/>
          <a:p>
            <a:pPr algn="ctr" defTabSz="619125" hangingPunct="0"/>
            <a:endParaRPr sz="2250" b="1" kern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" name="形状"/>
          <p:cNvSpPr/>
          <p:nvPr/>
        </p:nvSpPr>
        <p:spPr>
          <a:xfrm>
            <a:off x="6630800" y="3638326"/>
            <a:ext cx="626852" cy="2446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11292" y="21600"/>
                </a:moveTo>
                <a:cubicBezTo>
                  <a:pt x="4438" y="18484"/>
                  <a:pt x="685" y="15028"/>
                  <a:pt x="86" y="11535"/>
                </a:cubicBezTo>
                <a:cubicBezTo>
                  <a:pt x="-514" y="8042"/>
                  <a:pt x="2039" y="4512"/>
                  <a:pt x="7798" y="1247"/>
                </a:cubicBezTo>
                <a:lnTo>
                  <a:pt x="2507" y="445"/>
                </a:lnTo>
                <a:lnTo>
                  <a:pt x="14862" y="0"/>
                </a:lnTo>
                <a:lnTo>
                  <a:pt x="21086" y="3261"/>
                </a:lnTo>
                <a:lnTo>
                  <a:pt x="15797" y="2459"/>
                </a:lnTo>
                <a:lnTo>
                  <a:pt x="15797" y="2459"/>
                </a:lnTo>
                <a:cubicBezTo>
                  <a:pt x="10850" y="5347"/>
                  <a:pt x="8698" y="8460"/>
                  <a:pt x="9291" y="11536"/>
                </a:cubicBezTo>
                <a:cubicBezTo>
                  <a:pt x="9884" y="14611"/>
                  <a:pt x="13222" y="17651"/>
                  <a:pt x="19255" y="20393"/>
                </a:cubicBezTo>
                <a:lnTo>
                  <a:pt x="11292" y="21600"/>
                </a:lnTo>
                <a:close/>
              </a:path>
            </a:pathLst>
          </a:custGeom>
          <a:solidFill>
            <a:srgbClr val="0086B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1371600" hangingPunct="0">
              <a:spcBef>
                <a:spcPts val="1500"/>
              </a:spcBef>
              <a:defRPr sz="3600" b="0">
                <a:solidFill>
                  <a:srgbClr val="F0F0F0"/>
                </a:solidFill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sz="2700" kern="0">
              <a:solidFill>
                <a:srgbClr val="F0F0F0"/>
              </a:solidFill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5" name="形状"/>
          <p:cNvSpPr/>
          <p:nvPr/>
        </p:nvSpPr>
        <p:spPr>
          <a:xfrm>
            <a:off x="6987628" y="6123754"/>
            <a:ext cx="2205776" cy="13125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98" y="21600"/>
                </a:moveTo>
                <a:cubicBezTo>
                  <a:pt x="17608" y="21600"/>
                  <a:pt x="13742" y="19969"/>
                  <a:pt x="10299" y="16968"/>
                </a:cubicBezTo>
                <a:cubicBezTo>
                  <a:pt x="6856" y="13966"/>
                  <a:pt x="3836" y="9594"/>
                  <a:pt x="1538" y="4111"/>
                </a:cubicBezTo>
                <a:lnTo>
                  <a:pt x="0" y="5606"/>
                </a:lnTo>
                <a:lnTo>
                  <a:pt x="1346" y="0"/>
                </a:lnTo>
                <a:lnTo>
                  <a:pt x="5409" y="358"/>
                </a:lnTo>
                <a:lnTo>
                  <a:pt x="3869" y="1852"/>
                </a:lnTo>
                <a:lnTo>
                  <a:pt x="3869" y="1852"/>
                </a:lnTo>
                <a:cubicBezTo>
                  <a:pt x="5923" y="6640"/>
                  <a:pt x="8600" y="10452"/>
                  <a:pt x="11641" y="13068"/>
                </a:cubicBezTo>
                <a:cubicBezTo>
                  <a:pt x="14682" y="15683"/>
                  <a:pt x="18087" y="17102"/>
                  <a:pt x="21600" y="17102"/>
                </a:cubicBezTo>
                <a:lnTo>
                  <a:pt x="21598" y="21600"/>
                </a:lnTo>
                <a:close/>
              </a:path>
            </a:pathLst>
          </a:custGeom>
          <a:solidFill>
            <a:srgbClr val="DE8103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1371600" hangingPunct="0">
              <a:spcBef>
                <a:spcPts val="1500"/>
              </a:spcBef>
              <a:defRPr sz="3600" b="0">
                <a:solidFill>
                  <a:srgbClr val="F0F0F0"/>
                </a:solidFill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sz="2700" kern="0">
              <a:solidFill>
                <a:srgbClr val="F0F0F0"/>
              </a:solidFill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16" name="形状"/>
          <p:cNvSpPr/>
          <p:nvPr/>
        </p:nvSpPr>
        <p:spPr>
          <a:xfrm>
            <a:off x="9303743" y="6046825"/>
            <a:ext cx="2173163" cy="1560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91"/>
                </a:moveTo>
                <a:cubicBezTo>
                  <a:pt x="19575" y="6775"/>
                  <a:pt x="16760" y="10820"/>
                  <a:pt x="13443" y="13771"/>
                </a:cubicBezTo>
                <a:cubicBezTo>
                  <a:pt x="10126" y="16722"/>
                  <a:pt x="6307" y="18579"/>
                  <a:pt x="2274" y="19087"/>
                </a:cubicBezTo>
                <a:lnTo>
                  <a:pt x="2274" y="21600"/>
                </a:lnTo>
                <a:lnTo>
                  <a:pt x="0" y="17660"/>
                </a:lnTo>
                <a:lnTo>
                  <a:pt x="2273" y="12775"/>
                </a:lnTo>
                <a:lnTo>
                  <a:pt x="2273" y="15287"/>
                </a:lnTo>
                <a:lnTo>
                  <a:pt x="2273" y="15287"/>
                </a:lnTo>
                <a:cubicBezTo>
                  <a:pt x="5820" y="14785"/>
                  <a:pt x="9172" y="13113"/>
                  <a:pt x="12083" y="10491"/>
                </a:cubicBezTo>
                <a:cubicBezTo>
                  <a:pt x="14994" y="7869"/>
                  <a:pt x="17465" y="4298"/>
                  <a:pt x="19247" y="0"/>
                </a:cubicBezTo>
                <a:lnTo>
                  <a:pt x="21600" y="1891"/>
                </a:lnTo>
                <a:close/>
              </a:path>
            </a:pathLst>
          </a:custGeom>
          <a:solidFill>
            <a:srgbClr val="02784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1371600" hangingPunct="0">
              <a:defRPr sz="5600" b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endParaRPr sz="4200" kern="0" dirty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7" name="形状"/>
          <p:cNvSpPr/>
          <p:nvPr/>
        </p:nvSpPr>
        <p:spPr>
          <a:xfrm>
            <a:off x="11242699" y="3579329"/>
            <a:ext cx="626852" cy="2450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9794" y="0"/>
                </a:moveTo>
                <a:cubicBezTo>
                  <a:pt x="16648" y="3110"/>
                  <a:pt x="20401" y="6560"/>
                  <a:pt x="21000" y="10047"/>
                </a:cubicBezTo>
                <a:cubicBezTo>
                  <a:pt x="21600" y="13535"/>
                  <a:pt x="19047" y="17059"/>
                  <a:pt x="13288" y="20318"/>
                </a:cubicBezTo>
                <a:lnTo>
                  <a:pt x="18579" y="21119"/>
                </a:lnTo>
                <a:lnTo>
                  <a:pt x="6468" y="21600"/>
                </a:lnTo>
                <a:lnTo>
                  <a:pt x="0" y="18308"/>
                </a:lnTo>
                <a:lnTo>
                  <a:pt x="5289" y="19108"/>
                </a:lnTo>
                <a:lnTo>
                  <a:pt x="5289" y="19108"/>
                </a:lnTo>
                <a:cubicBezTo>
                  <a:pt x="10236" y="16225"/>
                  <a:pt x="12388" y="13118"/>
                  <a:pt x="11795" y="10047"/>
                </a:cubicBezTo>
                <a:cubicBezTo>
                  <a:pt x="11202" y="6977"/>
                  <a:pt x="7864" y="3942"/>
                  <a:pt x="1831" y="1205"/>
                </a:cubicBezTo>
                <a:lnTo>
                  <a:pt x="9794" y="0"/>
                </a:lnTo>
                <a:close/>
              </a:path>
            </a:pathLst>
          </a:custGeom>
          <a:solidFill>
            <a:srgbClr val="8738DA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1371600" hangingPunct="0">
              <a:defRPr sz="7200" b="0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endParaRPr sz="5400" kern="0">
              <a:solidFill>
                <a:srgbClr val="FFFFF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8" name="形状"/>
          <p:cNvSpPr/>
          <p:nvPr/>
        </p:nvSpPr>
        <p:spPr>
          <a:xfrm>
            <a:off x="9306946" y="2227983"/>
            <a:ext cx="2205776" cy="13106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" y="0"/>
                </a:moveTo>
                <a:cubicBezTo>
                  <a:pt x="3992" y="0"/>
                  <a:pt x="7858" y="1633"/>
                  <a:pt x="11301" y="4639"/>
                </a:cubicBezTo>
                <a:cubicBezTo>
                  <a:pt x="14744" y="7645"/>
                  <a:pt x="17764" y="12023"/>
                  <a:pt x="20062" y="17514"/>
                </a:cubicBezTo>
                <a:lnTo>
                  <a:pt x="21600" y="16017"/>
                </a:lnTo>
                <a:lnTo>
                  <a:pt x="20317" y="21600"/>
                </a:lnTo>
                <a:lnTo>
                  <a:pt x="16191" y="21273"/>
                </a:lnTo>
                <a:lnTo>
                  <a:pt x="17731" y="19777"/>
                </a:lnTo>
                <a:lnTo>
                  <a:pt x="17731" y="19777"/>
                </a:lnTo>
                <a:cubicBezTo>
                  <a:pt x="15677" y="14982"/>
                  <a:pt x="13000" y="11164"/>
                  <a:pt x="9959" y="8545"/>
                </a:cubicBezTo>
                <a:cubicBezTo>
                  <a:pt x="6918" y="5925"/>
                  <a:pt x="3513" y="4505"/>
                  <a:pt x="0" y="4505"/>
                </a:cubicBezTo>
                <a:lnTo>
                  <a:pt x="2" y="0"/>
                </a:lnTo>
                <a:close/>
              </a:path>
            </a:pathLst>
          </a:custGeom>
          <a:solidFill>
            <a:srgbClr val="2152CC"/>
          </a:solidFill>
          <a:ln w="12700">
            <a:miter lim="400000"/>
          </a:ln>
        </p:spPr>
        <p:txBody>
          <a:bodyPr lIns="0" tIns="0" rIns="0" bIns="0"/>
          <a:lstStyle/>
          <a:p>
            <a:pPr defTabSz="1371600" hangingPunct="0">
              <a:defRPr sz="3600" b="0">
                <a:solidFill>
                  <a:srgbClr val="22222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endParaRPr sz="2700" kern="0">
              <a:solidFill>
                <a:srgbClr val="22222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9" name="形状"/>
          <p:cNvSpPr/>
          <p:nvPr/>
        </p:nvSpPr>
        <p:spPr>
          <a:xfrm>
            <a:off x="7023442" y="2056535"/>
            <a:ext cx="2171593" cy="1560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9709"/>
                </a:moveTo>
                <a:cubicBezTo>
                  <a:pt x="2027" y="14825"/>
                  <a:pt x="4843" y="10780"/>
                  <a:pt x="8163" y="7829"/>
                </a:cubicBezTo>
                <a:cubicBezTo>
                  <a:pt x="11482" y="4878"/>
                  <a:pt x="15304" y="3021"/>
                  <a:pt x="19340" y="2513"/>
                </a:cubicBezTo>
                <a:lnTo>
                  <a:pt x="19340" y="0"/>
                </a:lnTo>
                <a:lnTo>
                  <a:pt x="21600" y="3985"/>
                </a:lnTo>
                <a:lnTo>
                  <a:pt x="19341" y="8825"/>
                </a:lnTo>
                <a:lnTo>
                  <a:pt x="19341" y="6313"/>
                </a:lnTo>
                <a:lnTo>
                  <a:pt x="19341" y="6313"/>
                </a:lnTo>
                <a:cubicBezTo>
                  <a:pt x="15791" y="6815"/>
                  <a:pt x="12437" y="8487"/>
                  <a:pt x="9523" y="11109"/>
                </a:cubicBezTo>
                <a:cubicBezTo>
                  <a:pt x="6610" y="13731"/>
                  <a:pt x="4138" y="17302"/>
                  <a:pt x="2355" y="21600"/>
                </a:cubicBezTo>
                <a:lnTo>
                  <a:pt x="0" y="19709"/>
                </a:lnTo>
                <a:close/>
              </a:path>
            </a:pathLst>
          </a:custGeom>
          <a:solidFill>
            <a:srgbClr val="02784F"/>
          </a:solidFill>
          <a:ln w="12700">
            <a:miter lim="400000"/>
          </a:ln>
        </p:spPr>
        <p:txBody>
          <a:bodyPr lIns="38099" tIns="38099" rIns="38099" bIns="38099"/>
          <a:lstStyle/>
          <a:p>
            <a:pPr algn="ctr" defTabSz="1371600" hangingPunct="0">
              <a:spcBef>
                <a:spcPts val="1500"/>
              </a:spcBef>
              <a:defRPr sz="3600" b="0">
                <a:solidFill>
                  <a:srgbClr val="F0F0F0"/>
                </a:solidFill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sz="2700" kern="0">
              <a:solidFill>
                <a:srgbClr val="F0F0F0"/>
              </a:solidFill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20" name="形状"/>
          <p:cNvSpPr/>
          <p:nvPr/>
        </p:nvSpPr>
        <p:spPr>
          <a:xfrm>
            <a:off x="9307121" y="2341896"/>
            <a:ext cx="2071312" cy="23917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8911" y="0"/>
                  <a:pt x="17145" y="4117"/>
                  <a:pt x="21600" y="10800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00A2FF">
              <a:hueOff val="848127"/>
              <a:lumOff val="-2946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marL="0" marR="0" lvl="0" indent="0" defTabSz="13716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600" b="0">
                <a:solidFill>
                  <a:srgbClr val="22222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endParaRPr kumimoji="0" sz="2700" b="0" i="0" u="none" strike="noStrike" kern="0" cap="none" spc="0" normalizeH="0" baseline="0" noProof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1" name="形状"/>
          <p:cNvSpPr/>
          <p:nvPr/>
        </p:nvSpPr>
        <p:spPr>
          <a:xfrm>
            <a:off x="9364068" y="3636284"/>
            <a:ext cx="2391745" cy="23917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77" h="21600" extrusionOk="0">
                <a:moveTo>
                  <a:pt x="17906" y="0"/>
                </a:moveTo>
                <a:cubicBezTo>
                  <a:pt x="21600" y="6683"/>
                  <a:pt x="21600" y="14917"/>
                  <a:pt x="17906" y="21600"/>
                </a:cubicBezTo>
                <a:lnTo>
                  <a:pt x="0" y="10800"/>
                </a:lnTo>
                <a:close/>
              </a:path>
            </a:pathLst>
          </a:custGeom>
          <a:solidFill>
            <a:srgbClr val="16E7CF">
              <a:hueOff val="6035791"/>
              <a:satOff val="17755"/>
              <a:lumOff val="10857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marL="0" marR="0" lvl="0" indent="0" defTabSz="13716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600" b="0">
                <a:solidFill>
                  <a:srgbClr val="22222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endParaRPr kumimoji="0" sz="2700" b="0" i="0" u="none" strike="noStrike" kern="0" cap="none" spc="0" normalizeH="0" baseline="0" noProof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2" name="形状"/>
          <p:cNvSpPr/>
          <p:nvPr/>
        </p:nvSpPr>
        <p:spPr>
          <a:xfrm>
            <a:off x="9307121" y="4930676"/>
            <a:ext cx="2071312" cy="23917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17145" y="17483"/>
                  <a:pt x="8911" y="21600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solidFill>
            <a:srgbClr val="03905C"/>
          </a:solidFill>
          <a:ln w="12700">
            <a:miter lim="400000"/>
          </a:ln>
        </p:spPr>
        <p:txBody>
          <a:bodyPr lIns="0" tIns="0" rIns="0" bIns="0"/>
          <a:lstStyle/>
          <a:p>
            <a:pPr defTabSz="1371600" hangingPunct="0">
              <a:defRPr sz="3600" b="0">
                <a:solidFill>
                  <a:srgbClr val="22222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pPr>
            <a:endParaRPr sz="2700" kern="0" dirty="0">
              <a:solidFill>
                <a:srgbClr val="22222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3" name="形状"/>
          <p:cNvSpPr/>
          <p:nvPr/>
        </p:nvSpPr>
        <p:spPr>
          <a:xfrm>
            <a:off x="7121916" y="4930676"/>
            <a:ext cx="2071312" cy="23917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2689" y="21600"/>
                  <a:pt x="4455" y="17483"/>
                  <a:pt x="0" y="10800"/>
                </a:cubicBezTo>
                <a:lnTo>
                  <a:pt x="21600" y="0"/>
                </a:lnTo>
                <a:close/>
              </a:path>
            </a:pathLst>
          </a:custGeom>
          <a:solidFill>
            <a:srgbClr val="EB870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1371600" hangingPunct="0">
              <a:spcBef>
                <a:spcPts val="1500"/>
              </a:spcBef>
              <a:defRPr sz="3600" b="0">
                <a:solidFill>
                  <a:srgbClr val="F0F0F0"/>
                </a:solidFill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sz="2700" kern="0" dirty="0">
              <a:solidFill>
                <a:srgbClr val="F0F0F0"/>
              </a:solidFill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24" name="形状"/>
          <p:cNvSpPr/>
          <p:nvPr/>
        </p:nvSpPr>
        <p:spPr>
          <a:xfrm>
            <a:off x="6744537" y="3636284"/>
            <a:ext cx="2391746" cy="23917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77" h="21600" extrusionOk="0">
                <a:moveTo>
                  <a:pt x="2771" y="21600"/>
                </a:moveTo>
                <a:cubicBezTo>
                  <a:pt x="-923" y="14917"/>
                  <a:pt x="-923" y="6683"/>
                  <a:pt x="2771" y="0"/>
                </a:cubicBezTo>
                <a:lnTo>
                  <a:pt x="20677" y="10800"/>
                </a:lnTo>
                <a:close/>
              </a:path>
            </a:pathLst>
          </a:custGeom>
          <a:solidFill>
            <a:srgbClr val="009FD1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1371600" hangingPunct="0">
              <a:spcBef>
                <a:spcPts val="1500"/>
              </a:spcBef>
              <a:defRPr sz="3600" b="0">
                <a:solidFill>
                  <a:srgbClr val="F0F0F0"/>
                </a:solidFill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sz="2700" kern="0" dirty="0">
              <a:solidFill>
                <a:srgbClr val="F0F0F0"/>
              </a:solidFill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25" name="形状"/>
          <p:cNvSpPr/>
          <p:nvPr/>
        </p:nvSpPr>
        <p:spPr>
          <a:xfrm>
            <a:off x="7121916" y="2341896"/>
            <a:ext cx="2071312" cy="23917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4455" y="4117"/>
                  <a:pt x="12689" y="0"/>
                  <a:pt x="21600" y="0"/>
                </a:cubicBezTo>
                <a:lnTo>
                  <a:pt x="21600" y="21600"/>
                </a:lnTo>
                <a:close/>
              </a:path>
            </a:pathLst>
          </a:custGeom>
          <a:solidFill>
            <a:srgbClr val="03905C"/>
          </a:solidFill>
          <a:ln w="12700">
            <a:miter lim="400000"/>
          </a:ln>
        </p:spPr>
        <p:txBody>
          <a:bodyPr lIns="38099" tIns="38099" rIns="38099" bIns="38099"/>
          <a:lstStyle/>
          <a:p>
            <a:pPr algn="ctr" defTabSz="1371600" hangingPunct="0">
              <a:spcBef>
                <a:spcPts val="1500"/>
              </a:spcBef>
              <a:defRPr sz="3600" b="0">
                <a:solidFill>
                  <a:srgbClr val="F0F0F0"/>
                </a:solidFill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sz="2700" kern="0">
              <a:solidFill>
                <a:srgbClr val="F0F0F0"/>
              </a:solidFill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26" name="文本一"/>
          <p:cNvSpPr txBox="1"/>
          <p:nvPr/>
        </p:nvSpPr>
        <p:spPr>
          <a:xfrm>
            <a:off x="9421015" y="3226698"/>
            <a:ext cx="1252818" cy="42862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defTabSz="1244600">
              <a:lnSpc>
                <a:spcPct val="90000"/>
              </a:lnSpc>
              <a:spcBef>
                <a:spcPts val="1100"/>
              </a:spcBef>
              <a:defRPr b="0">
                <a:solidFill>
                  <a:srgbClr val="F0F0F0"/>
                </a:solidFill>
                <a:latin typeface="PingFang SC Medium"/>
                <a:ea typeface="PingFang SC Medium"/>
                <a:cs typeface="PingFang SC Medium"/>
                <a:sym typeface="PingFang SC Medium"/>
              </a:defRPr>
            </a:lvl1pPr>
          </a:lstStyle>
          <a:p>
            <a:pPr algn="ctr" defTabSz="933450">
              <a:spcBef>
                <a:spcPts val="825"/>
              </a:spcBef>
            </a:pPr>
            <a:r>
              <a:rPr lang="zh-CN" sz="2550" b="1">
                <a:latin typeface="TencentSans W7"/>
                <a:ea typeface="TencentSans W7"/>
                <a:cs typeface="PingFang SC Medium"/>
                <a:sym typeface="PingFang SC Medium"/>
              </a:rPr>
              <a:t>生态</a:t>
            </a:r>
            <a:endParaRPr lang="zh-CN" sz="2550" b="1">
              <a:latin typeface="TencentSans W7"/>
              <a:ea typeface="TencentSans W7"/>
              <a:cs typeface="PingFang SC Medium"/>
              <a:sym typeface="PingFang SC Medium"/>
            </a:endParaRPr>
          </a:p>
        </p:txBody>
      </p:sp>
      <p:sp>
        <p:nvSpPr>
          <p:cNvPr id="27" name="文本二"/>
          <p:cNvSpPr txBox="1"/>
          <p:nvPr/>
        </p:nvSpPr>
        <p:spPr>
          <a:xfrm>
            <a:off x="10218263" y="4706251"/>
            <a:ext cx="1309766" cy="42862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defTabSz="1244600">
              <a:lnSpc>
                <a:spcPct val="90000"/>
              </a:lnSpc>
              <a:spcBef>
                <a:spcPts val="1100"/>
              </a:spcBef>
              <a:defRPr b="0">
                <a:solidFill>
                  <a:srgbClr val="F0F0F0"/>
                </a:solidFill>
                <a:latin typeface="PingFang SC Medium"/>
                <a:ea typeface="PingFang SC Medium"/>
                <a:cs typeface="PingFang SC Medium"/>
                <a:sym typeface="PingFang SC Medium"/>
              </a:defRPr>
            </a:lvl1pPr>
          </a:lstStyle>
          <a:p>
            <a:pPr algn="ctr" defTabSz="933450">
              <a:spcBef>
                <a:spcPts val="825"/>
              </a:spcBef>
            </a:pPr>
            <a:r>
              <a:rPr lang="zh-CN" sz="2550" b="1">
                <a:latin typeface="TencentSans W7"/>
                <a:ea typeface="TencentSans W7"/>
                <a:cs typeface="PingFang SC Medium"/>
                <a:sym typeface="PingFang SC Medium"/>
              </a:rPr>
              <a:t>远程控制</a:t>
            </a:r>
            <a:endParaRPr lang="zh-CN" sz="2550" b="1">
              <a:latin typeface="TencentSans W7"/>
              <a:ea typeface="TencentSans W7"/>
              <a:cs typeface="PingFang SC Medium"/>
              <a:sym typeface="PingFang SC Medium"/>
            </a:endParaRPr>
          </a:p>
        </p:txBody>
      </p:sp>
      <p:sp>
        <p:nvSpPr>
          <p:cNvPr id="28" name="文本三"/>
          <p:cNvSpPr txBox="1"/>
          <p:nvPr/>
        </p:nvSpPr>
        <p:spPr>
          <a:xfrm>
            <a:off x="9421015" y="6115673"/>
            <a:ext cx="1252818" cy="42862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defTabSz="1244600">
              <a:lnSpc>
                <a:spcPct val="90000"/>
              </a:lnSpc>
              <a:spcBef>
                <a:spcPts val="1100"/>
              </a:spcBef>
              <a:defRPr b="0">
                <a:solidFill>
                  <a:srgbClr val="F0F0F0"/>
                </a:solidFill>
                <a:latin typeface="PingFang SC Medium"/>
                <a:ea typeface="PingFang SC Medium"/>
                <a:cs typeface="PingFang SC Medium"/>
                <a:sym typeface="PingFang SC Medium"/>
              </a:defRPr>
            </a:lvl1pPr>
          </a:lstStyle>
          <a:p>
            <a:pPr algn="ctr" defTabSz="933450">
              <a:spcBef>
                <a:spcPts val="825"/>
              </a:spcBef>
            </a:pPr>
            <a:r>
              <a:rPr lang="zh-CN" sz="2550" b="1">
                <a:latin typeface="TencentSans W7"/>
                <a:ea typeface="TencentSans W7"/>
                <a:cs typeface="PingFang SC Medium"/>
                <a:sym typeface="PingFang SC Medium"/>
              </a:rPr>
              <a:t>运行态</a:t>
            </a:r>
            <a:endParaRPr lang="zh-CN" sz="2550" b="1">
              <a:latin typeface="TencentSans W7"/>
              <a:ea typeface="TencentSans W7"/>
              <a:cs typeface="PingFang SC Medium"/>
              <a:sym typeface="PingFang SC Medium"/>
            </a:endParaRPr>
          </a:p>
        </p:txBody>
      </p:sp>
      <p:sp>
        <p:nvSpPr>
          <p:cNvPr id="29" name="文本四"/>
          <p:cNvSpPr txBox="1"/>
          <p:nvPr/>
        </p:nvSpPr>
        <p:spPr>
          <a:xfrm>
            <a:off x="7826519" y="6115673"/>
            <a:ext cx="1252818" cy="42862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defTabSz="1244600">
              <a:lnSpc>
                <a:spcPct val="90000"/>
              </a:lnSpc>
              <a:spcBef>
                <a:spcPts val="1100"/>
              </a:spcBef>
              <a:defRPr b="0">
                <a:solidFill>
                  <a:srgbClr val="F0F0F0"/>
                </a:solidFill>
                <a:latin typeface="PingFang SC Medium"/>
                <a:ea typeface="PingFang SC Medium"/>
                <a:cs typeface="PingFang SC Medium"/>
                <a:sym typeface="PingFang SC Medium"/>
              </a:defRPr>
            </a:lvl1pPr>
          </a:lstStyle>
          <a:p>
            <a:pPr algn="ctr" defTabSz="933450">
              <a:spcBef>
                <a:spcPts val="825"/>
              </a:spcBef>
            </a:pPr>
            <a:r>
              <a:rPr lang="zh-CN" sz="2550" b="1">
                <a:latin typeface="TencentSans W7"/>
                <a:ea typeface="TencentSans W7"/>
                <a:cs typeface="PingFang SC Medium"/>
                <a:sym typeface="PingFang SC Medium"/>
              </a:rPr>
              <a:t>安全</a:t>
            </a:r>
            <a:endParaRPr lang="zh-CN" sz="2550" b="1">
              <a:latin typeface="TencentSans W7"/>
              <a:ea typeface="TencentSans W7"/>
              <a:cs typeface="PingFang SC Medium"/>
              <a:sym typeface="PingFang SC Medium"/>
            </a:endParaRPr>
          </a:p>
        </p:txBody>
      </p:sp>
      <p:sp>
        <p:nvSpPr>
          <p:cNvPr id="30" name="文本五"/>
          <p:cNvSpPr txBox="1"/>
          <p:nvPr/>
        </p:nvSpPr>
        <p:spPr>
          <a:xfrm>
            <a:off x="6972323" y="4706251"/>
            <a:ext cx="1309766" cy="42862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defTabSz="1244600">
              <a:lnSpc>
                <a:spcPct val="90000"/>
              </a:lnSpc>
              <a:spcBef>
                <a:spcPts val="1100"/>
              </a:spcBef>
              <a:defRPr b="0">
                <a:solidFill>
                  <a:srgbClr val="F0F0F0"/>
                </a:solidFill>
                <a:latin typeface="PingFang SC Medium"/>
                <a:ea typeface="PingFang SC Medium"/>
                <a:cs typeface="PingFang SC Medium"/>
                <a:sym typeface="PingFang SC Medium"/>
              </a:defRPr>
            </a:lvl1pPr>
          </a:lstStyle>
          <a:p>
            <a:pPr algn="ctr" defTabSz="933450">
              <a:spcBef>
                <a:spcPts val="825"/>
              </a:spcBef>
            </a:pPr>
            <a:r>
              <a:rPr lang="zh-CN" sz="2550" b="1">
                <a:latin typeface="TencentSans W7"/>
                <a:ea typeface="TencentSans W7"/>
                <a:cs typeface="PingFang SC Medium"/>
                <a:sym typeface="PingFang SC Medium"/>
              </a:rPr>
              <a:t>执行</a:t>
            </a:r>
            <a:endParaRPr lang="zh-CN" sz="2550" b="1">
              <a:latin typeface="TencentSans W7"/>
              <a:ea typeface="TencentSans W7"/>
              <a:cs typeface="PingFang SC Medium"/>
              <a:sym typeface="PingFang SC Medium"/>
            </a:endParaRPr>
          </a:p>
        </p:txBody>
      </p:sp>
      <p:sp>
        <p:nvSpPr>
          <p:cNvPr id="31" name="文本六"/>
          <p:cNvSpPr txBox="1"/>
          <p:nvPr/>
        </p:nvSpPr>
        <p:spPr>
          <a:xfrm>
            <a:off x="7826519" y="3226698"/>
            <a:ext cx="1252818" cy="42862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defTabSz="1244600">
              <a:lnSpc>
                <a:spcPct val="90000"/>
              </a:lnSpc>
              <a:spcBef>
                <a:spcPts val="1100"/>
              </a:spcBef>
              <a:defRPr b="0">
                <a:solidFill>
                  <a:srgbClr val="F0F0F0"/>
                </a:solidFill>
                <a:latin typeface="PingFang SC Medium"/>
                <a:ea typeface="PingFang SC Medium"/>
                <a:cs typeface="PingFang SC Medium"/>
                <a:sym typeface="PingFang SC Medium"/>
              </a:defRPr>
            </a:lvl1pPr>
          </a:lstStyle>
          <a:p>
            <a:pPr algn="ctr" defTabSz="933450">
              <a:spcBef>
                <a:spcPts val="825"/>
              </a:spcBef>
            </a:pPr>
            <a:r>
              <a:rPr lang="zh-CN" sz="2550" b="1">
                <a:latin typeface="TencentSans W7"/>
                <a:ea typeface="TencentSans W7"/>
                <a:cs typeface="PingFang SC Medium"/>
                <a:sym typeface="PingFang SC Medium"/>
              </a:rPr>
              <a:t>协作</a:t>
            </a:r>
            <a:endParaRPr lang="zh-CN" sz="2550" b="1">
              <a:latin typeface="TencentSans W7"/>
              <a:ea typeface="TencentSans W7"/>
              <a:cs typeface="PingFang SC Medium"/>
              <a:sym typeface="PingFang SC Medium"/>
            </a:endParaRPr>
          </a:p>
        </p:txBody>
      </p:sp>
      <p:sp>
        <p:nvSpPr>
          <p:cNvPr id="32" name="Oval 2"/>
          <p:cNvSpPr/>
          <p:nvPr/>
        </p:nvSpPr>
        <p:spPr>
          <a:xfrm>
            <a:off x="8263234" y="3864133"/>
            <a:ext cx="1973882" cy="197388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algn="ctr" defTabSz="1371600" hangingPunct="0">
              <a:spcBef>
                <a:spcPts val="1500"/>
              </a:spcBef>
              <a:defRPr sz="2800">
                <a:solidFill>
                  <a:srgbClr val="222222"/>
                </a:solidFill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pPr>
            <a:endParaRPr sz="2100" b="1" kern="0">
              <a:solidFill>
                <a:srgbClr val="222222"/>
              </a:solidFill>
              <a:latin typeface="Helvetica" panose="020B0604020202030204"/>
              <a:ea typeface="Helvetica" panose="020B0604020202030204"/>
              <a:cs typeface="Helvetica" panose="020B0604020202030204"/>
              <a:sym typeface="Helvetica" panose="020B0604020202030204"/>
            </a:endParaRPr>
          </a:p>
        </p:txBody>
      </p:sp>
      <p:pic>
        <p:nvPicPr>
          <p:cNvPr id="33" name="文件存储-48px备份 3.png" descr="文件存储-48px备份 3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73926" y="4398545"/>
            <a:ext cx="952501" cy="9525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34" name="标题文本一"/>
          <p:cNvSpPr txBox="1"/>
          <p:nvPr/>
        </p:nvSpPr>
        <p:spPr>
          <a:xfrm>
            <a:off x="1567411" y="1843269"/>
            <a:ext cx="3238500" cy="55245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marL="0" lvl="1" indent="0" algn="ctr" defTabSz="228600">
              <a:lnSpc>
                <a:spcPct val="150000"/>
              </a:lnSpc>
              <a:defRPr sz="1800" b="0">
                <a:solidFill>
                  <a:srgbClr val="0060F0">
                    <a:alpha val="100000"/>
                  </a:srgbClr>
                </a:solidFill>
                <a:latin typeface="腾讯体 W7"/>
                <a:ea typeface="腾讯体 W7"/>
                <a:cs typeface="+mn-cs"/>
              </a:defRPr>
            </a:pPr>
            <a:r>
              <a:rPr lang="zh-CN" sz="2400">
                <a:solidFill>
                  <a:srgbClr val="03905C">
                    <a:alpha val="100000"/>
                  </a:srgbClr>
                </a:solidFill>
                <a:latin typeface="腾讯体 W7"/>
                <a:ea typeface="腾讯体 W7"/>
                <a:cs typeface="+mn-cs"/>
              </a:rPr>
              <a:t>统一智能化工作台</a:t>
            </a:r>
            <a:endParaRPr lang="zh-CN" sz="2400">
              <a:solidFill>
                <a:srgbClr val="03905C">
                  <a:alpha val="100000"/>
                </a:srgbClr>
              </a:solidFill>
              <a:latin typeface="腾讯体 W7"/>
              <a:ea typeface="腾讯体 W7"/>
              <a:cs typeface="+mn-cs"/>
            </a:endParaRPr>
          </a:p>
        </p:txBody>
      </p:sp>
      <p:sp>
        <p:nvSpPr>
          <p:cNvPr id="35" name="此处为内容描述文本，文本字体选用微软雅黑，字号20磅，字重Regular，颜色色值为#000000，行距为1.5倍。"/>
          <p:cNvSpPr txBox="1"/>
          <p:nvPr/>
        </p:nvSpPr>
        <p:spPr>
          <a:xfrm>
            <a:off x="1441952" y="2459079"/>
            <a:ext cx="3486150" cy="192405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  <a:defRPr sz="1400" b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</a:defRPr>
            </a:lvl1pPr>
          </a:lstStyle>
          <a:p>
            <a:pPr>
              <a:buFont typeface="Arial" panose="020B0604020202020204" pitchFamily="34" charset="0"/>
              <a:buChar char="•"/>
            </a:pPr>
            <a:r>
              <a:rPr lang="zh-CN" dirty="0"/>
              <a:t>面向全员，可以轻松上手，借助 从“问询”转变为“交付”来提升协作效率、管理任务，或是让日常工作变得更简单流畅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zh-CN" dirty="0"/>
              <a:t>内置开箱即用国内主流优秀模型包含：</a:t>
            </a:r>
            <a:r>
              <a:rPr lang="en-US" dirty="0"/>
              <a:t>GLM</a:t>
            </a:r>
            <a:r>
              <a:rPr lang="zh-CN" dirty="0"/>
              <a:t>、</a:t>
            </a:r>
            <a:r>
              <a:rPr lang="en-US" dirty="0" err="1"/>
              <a:t>MiniMAX</a:t>
            </a:r>
            <a:r>
              <a:rPr lang="zh-CN" dirty="0"/>
              <a:t>、</a:t>
            </a:r>
            <a:r>
              <a:rPr lang="en-US" dirty="0"/>
              <a:t>Kimi</a:t>
            </a:r>
            <a:r>
              <a:rPr lang="zh-CN" dirty="0"/>
              <a:t>、</a:t>
            </a:r>
            <a:r>
              <a:rPr lang="en-US" dirty="0"/>
              <a:t>DeepSeek</a:t>
            </a:r>
            <a:r>
              <a:rPr lang="zh-CN" dirty="0"/>
              <a:t>、</a:t>
            </a:r>
            <a:r>
              <a:rPr lang="en-US" dirty="0" err="1"/>
              <a:t>Hunyuan</a:t>
            </a:r>
            <a:r>
              <a:rPr lang="zh-CN" dirty="0"/>
              <a:t>等</a:t>
            </a:r>
            <a:endParaRPr dirty="0"/>
          </a:p>
        </p:txBody>
      </p:sp>
      <p:sp>
        <p:nvSpPr>
          <p:cNvPr id="36" name="标题文本一"/>
          <p:cNvSpPr txBox="1"/>
          <p:nvPr/>
        </p:nvSpPr>
        <p:spPr>
          <a:xfrm>
            <a:off x="1441952" y="4562386"/>
            <a:ext cx="3647989" cy="51435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marL="0" lvl="1" algn="l" defTabSz="342900">
              <a:lnSpc>
                <a:spcPct val="150000"/>
              </a:lnSpc>
              <a:defRPr sz="1800" b="0">
                <a:solidFill>
                  <a:srgbClr val="0060F0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  <a:sym typeface="腾讯体 W7"/>
              </a:defRPr>
            </a:pPr>
            <a:r>
              <a:rPr lang="zh-CN" sz="2250" b="0" i="0" u="none" strike="noStrike">
                <a:solidFill>
                  <a:srgbClr val="009FD1">
                    <a:alpha val="100000"/>
                  </a:srgbClr>
                </a:solidFill>
                <a:latin typeface="腾讯体 W7"/>
                <a:ea typeface="腾讯体 W7"/>
                <a:cs typeface="+mn-cs"/>
                <a:sym typeface="腾讯体 W7"/>
              </a:rPr>
              <a:t>手机操控，随时随地干活</a:t>
            </a:r>
            <a:endParaRPr lang="zh-CN" sz="2250" b="0" i="0" u="none" strike="noStrike">
              <a:solidFill>
                <a:srgbClr val="009FD1">
                  <a:alpha val="100000"/>
                </a:srgbClr>
              </a:solidFill>
              <a:latin typeface="腾讯体 W7"/>
              <a:ea typeface="腾讯体 W7"/>
              <a:cs typeface="+mn-cs"/>
              <a:sym typeface="腾讯体 W7"/>
            </a:endParaRPr>
          </a:p>
        </p:txBody>
      </p:sp>
      <p:sp>
        <p:nvSpPr>
          <p:cNvPr id="37" name="此处为内容描述文本，文本字体选用微软雅黑，字号20磅，字重Regular，颜色色值为#000000，行距为1.5倍。"/>
          <p:cNvSpPr txBox="1"/>
          <p:nvPr/>
        </p:nvSpPr>
        <p:spPr>
          <a:xfrm>
            <a:off x="1441953" y="5178196"/>
            <a:ext cx="3136900" cy="165100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  <a:defRPr sz="1400" b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</a:defRPr>
            </a:lvl1pPr>
          </a:lstStyle>
          <a:p>
            <a:pPr lvl="0">
              <a:buFont typeface="Arial" panose="020B0604020202020204" pitchFamily="34" charset="0"/>
              <a:buChar char="•"/>
            </a:pPr>
            <a:r>
              <a:rPr lang="zh-CN"/>
              <a:t>主流 </a:t>
            </a:r>
            <a:r>
              <a:rPr lang="en-US"/>
              <a:t>IM </a:t>
            </a:r>
            <a:r>
              <a:rPr lang="zh-CN"/>
              <a:t>包含企微</a:t>
            </a:r>
            <a:r>
              <a:rPr lang="en-US"/>
              <a:t>/QQ/</a:t>
            </a:r>
            <a:r>
              <a:rPr lang="zh-CN"/>
              <a:t>飞书</a:t>
            </a:r>
            <a:r>
              <a:rPr lang="en-US"/>
              <a:t>/</a:t>
            </a:r>
            <a:r>
              <a:rPr lang="zh-CN"/>
              <a:t>钉钉，完善新一代智能化</a:t>
            </a:r>
            <a:r>
              <a:rPr lang="en-US"/>
              <a:t> chatops </a:t>
            </a:r>
            <a:r>
              <a:rPr lang="zh-CN"/>
              <a:t>能力落地</a:t>
            </a:r>
            <a:endParaRPr lang="en-US" sz="1400" b="1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zh-CN"/>
              <a:t>对话方式下发任务，</a:t>
            </a:r>
            <a:r>
              <a:rPr lang="en-US"/>
              <a:t>Agent </a:t>
            </a:r>
            <a:r>
              <a:rPr lang="zh-CN"/>
              <a:t>自动接受指令进行任务执行与交付；</a:t>
            </a:r>
            <a:endParaRPr lang="zh-CN"/>
          </a:p>
        </p:txBody>
      </p:sp>
      <p:sp>
        <p:nvSpPr>
          <p:cNvPr id="38" name="标题文本一"/>
          <p:cNvSpPr txBox="1"/>
          <p:nvPr/>
        </p:nvSpPr>
        <p:spPr>
          <a:xfrm>
            <a:off x="1840738" y="7298166"/>
            <a:ext cx="2743200" cy="51435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marL="0" lvl="1" algn="l" defTabSz="342900">
              <a:lnSpc>
                <a:spcPct val="150000"/>
              </a:lnSpc>
              <a:defRPr sz="1800" b="0">
                <a:solidFill>
                  <a:srgbClr val="0060F0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  <a:sym typeface="腾讯体 W7"/>
              </a:defRPr>
            </a:pPr>
            <a:r>
              <a:rPr lang="zh-CN" sz="2250" b="0" i="0" u="none" strike="noStrike">
                <a:solidFill>
                  <a:srgbClr val="EB8707">
                    <a:alpha val="100000"/>
                  </a:srgbClr>
                </a:solidFill>
                <a:latin typeface="腾讯体 W7"/>
                <a:ea typeface="腾讯体 W7"/>
                <a:cs typeface="+mn-cs"/>
                <a:sym typeface="腾讯体 W7"/>
              </a:rPr>
              <a:t>开放生态+场景</a:t>
            </a:r>
            <a:endParaRPr lang="zh-CN" sz="2250" b="0" i="0" u="none" strike="noStrike">
              <a:solidFill>
                <a:srgbClr val="EB8707">
                  <a:alpha val="100000"/>
                </a:srgbClr>
              </a:solidFill>
              <a:latin typeface="腾讯体 W7"/>
              <a:ea typeface="腾讯体 W7"/>
              <a:cs typeface="+mn-cs"/>
              <a:sym typeface="腾讯体 W7"/>
            </a:endParaRPr>
          </a:p>
        </p:txBody>
      </p:sp>
      <p:sp>
        <p:nvSpPr>
          <p:cNvPr id="39" name="此处为内容描述文本，文本字体选用微软雅黑，字号20磅，字重Regular，颜色色值为#000000，行距为1.5倍。"/>
          <p:cNvSpPr txBox="1"/>
          <p:nvPr/>
        </p:nvSpPr>
        <p:spPr>
          <a:xfrm>
            <a:off x="1441953" y="7913975"/>
            <a:ext cx="3829050" cy="160020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  <a:defRPr sz="1400" b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</a:defRPr>
            </a:lvl1pPr>
          </a:lstStyle>
          <a:p>
            <a:pPr lvl="0">
              <a:buFont typeface="Arial" panose="020B0604020202020204" pitchFamily="34" charset="0"/>
              <a:buChar char="•"/>
            </a:pPr>
            <a:r>
              <a:rPr lang="zh-CN"/>
              <a:t>内置官方插件库，全面覆盖多种主流应用场景，一键安装，快速扩展能力边界，满足你日常工作所需</a:t>
            </a:r>
            <a:endParaRPr lang="en-US" sz="1400" b="1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zh-CN"/>
              <a:t>支持自定义</a:t>
            </a:r>
            <a:r>
              <a:rPr lang="en-US"/>
              <a:t>/</a:t>
            </a:r>
            <a:r>
              <a:rPr lang="zh-CN"/>
              <a:t>接入第三方插件，打造个性化应用与专属工作流程</a:t>
            </a:r>
            <a:endParaRPr lang="en-US" sz="1400" b="1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</p:txBody>
      </p:sp>
      <p:sp>
        <p:nvSpPr>
          <p:cNvPr id="40" name="标题文本一"/>
          <p:cNvSpPr txBox="1"/>
          <p:nvPr/>
        </p:nvSpPr>
        <p:spPr>
          <a:xfrm>
            <a:off x="13923199" y="1843269"/>
            <a:ext cx="4114800" cy="51435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marL="0" lvl="1" algn="l" defTabSz="342900">
              <a:lnSpc>
                <a:spcPct val="150000"/>
              </a:lnSpc>
              <a:defRPr sz="1800" b="0">
                <a:solidFill>
                  <a:srgbClr val="0060F0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  <a:sym typeface="腾讯体 W7"/>
              </a:defRPr>
            </a:pPr>
            <a:r>
              <a:rPr lang="zh-CN" sz="2250" b="0" i="0" u="none" strike="noStrike">
                <a:solidFill>
                  <a:srgbClr val="0060F0">
                    <a:alpha val="100000"/>
                  </a:srgbClr>
                </a:solidFill>
                <a:latin typeface="腾讯体 W7"/>
                <a:ea typeface="腾讯体 W7"/>
                <a:cs typeface="+mn-cs"/>
                <a:sym typeface="腾讯体 W7"/>
              </a:rPr>
              <a:t>多任务+多Agents并行处理</a:t>
            </a:r>
            <a:endParaRPr lang="zh-CN" sz="2250" b="0" i="0" u="none" strike="noStrike">
              <a:solidFill>
                <a:srgbClr val="0060F0">
                  <a:alpha val="100000"/>
                </a:srgbClr>
              </a:solidFill>
              <a:latin typeface="腾讯体 W7"/>
              <a:ea typeface="腾讯体 W7"/>
              <a:cs typeface="+mn-cs"/>
              <a:sym typeface="腾讯体 W7"/>
            </a:endParaRPr>
          </a:p>
        </p:txBody>
      </p:sp>
      <p:sp>
        <p:nvSpPr>
          <p:cNvPr id="41" name="此处为内容描述文本，文本字体选用微软雅黑，字号20磅，字重Regular，颜色色值为#000000，行距为1.5倍。"/>
          <p:cNvSpPr txBox="1"/>
          <p:nvPr/>
        </p:nvSpPr>
        <p:spPr>
          <a:xfrm>
            <a:off x="13923199" y="2459079"/>
            <a:ext cx="3136900" cy="128270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  <a:defRPr sz="1400" b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</a:defRPr>
            </a:lvl1pPr>
          </a:lstStyle>
          <a:p>
            <a:pPr lvl="0">
              <a:buFont typeface="Arial" panose="020B0604020202020204" pitchFamily="34" charset="0"/>
              <a:buChar char="•"/>
            </a:pPr>
            <a:r>
              <a:rPr lang="zh-CN"/>
              <a:t> </a:t>
            </a:r>
            <a:r>
              <a:rPr lang="en-US"/>
              <a:t>自主理解意图进行任务规划</a:t>
            </a:r>
            <a:r>
              <a:rPr lang="zh-CN"/>
              <a:t>、问题澄清、定义任务并推动执行，达到“想法</a:t>
            </a:r>
            <a:r>
              <a:rPr lang="en-US"/>
              <a:t>”</a:t>
            </a:r>
            <a:r>
              <a:rPr lang="zh-CN"/>
              <a:t> 即 “结果”的目标落地</a:t>
            </a:r>
            <a:endParaRPr sz="1400" b="1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en-US"/>
              <a:t>并行任务执行</a:t>
            </a:r>
            <a:r>
              <a:rPr lang="zh-CN"/>
              <a:t>，</a:t>
            </a:r>
            <a:r>
              <a:rPr lang="en-US"/>
              <a:t>互不等待</a:t>
            </a:r>
            <a:r>
              <a:rPr lang="zh-CN"/>
              <a:t>，</a:t>
            </a:r>
            <a:r>
              <a:rPr lang="en-US"/>
              <a:t>极致提效</a:t>
            </a:r>
            <a:r>
              <a:rPr lang="zh-CN"/>
              <a:t>；</a:t>
            </a:r>
            <a:endParaRPr lang="en-US" sz="1400" b="1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</p:txBody>
      </p:sp>
      <p:sp>
        <p:nvSpPr>
          <p:cNvPr id="42" name="标题文本一"/>
          <p:cNvSpPr txBox="1"/>
          <p:nvPr/>
        </p:nvSpPr>
        <p:spPr>
          <a:xfrm>
            <a:off x="13923199" y="4562386"/>
            <a:ext cx="5149850" cy="51435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marL="0" lvl="1" algn="l" defTabSz="342900">
              <a:lnSpc>
                <a:spcPct val="150000"/>
              </a:lnSpc>
              <a:defRPr sz="1800" b="0">
                <a:solidFill>
                  <a:srgbClr val="0060F0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  <a:sym typeface="腾讯体 W7"/>
              </a:defRPr>
            </a:pPr>
            <a:r>
              <a:rPr lang="zh-CN" sz="2250">
                <a:solidFill>
                  <a:srgbClr val="03905C">
                    <a:alpha val="100000"/>
                  </a:srgbClr>
                </a:solidFill>
                <a:latin typeface="腾讯体 W7"/>
                <a:ea typeface="腾讯体 W7"/>
                <a:cs typeface="+mn-cs"/>
                <a:sym typeface="腾讯体 W7"/>
              </a:rPr>
              <a:t>混合运行态</a:t>
            </a:r>
            <a:endParaRPr lang="zh-CN" sz="2250">
              <a:solidFill>
                <a:srgbClr val="03905C">
                  <a:alpha val="100000"/>
                </a:srgbClr>
              </a:solidFill>
              <a:latin typeface="腾讯体 W7"/>
              <a:ea typeface="腾讯体 W7"/>
              <a:cs typeface="+mn-cs"/>
              <a:sym typeface="腾讯体 W7"/>
            </a:endParaRPr>
          </a:p>
        </p:txBody>
      </p:sp>
      <p:sp>
        <p:nvSpPr>
          <p:cNvPr id="43" name="此处为内容描述文本，文本字体选用微软雅黑，字号20磅，字重Regular，颜色色值为#000000，行距为1.5倍。"/>
          <p:cNvSpPr txBox="1"/>
          <p:nvPr/>
        </p:nvSpPr>
        <p:spPr>
          <a:xfrm>
            <a:off x="13862229" y="5148263"/>
            <a:ext cx="4006850" cy="64135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  <a:defRPr sz="1400" b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</a:defRPr>
            </a:lvl1pPr>
          </a:lstStyle>
          <a:p>
            <a:pPr lvl="0">
              <a:buFont typeface="Arial" panose="020B0604020202020204" pitchFamily="34" charset="0"/>
              <a:buChar char="•"/>
            </a:pPr>
            <a:r>
              <a:rPr lang="zh-CN"/>
              <a:t>本地与云端双模运行，实时观测的同时也满足异步委派</a:t>
            </a:r>
            <a:endParaRPr lang="zh-CN"/>
          </a:p>
        </p:txBody>
      </p:sp>
      <p:sp>
        <p:nvSpPr>
          <p:cNvPr id="44" name="标题文本一"/>
          <p:cNvSpPr txBox="1"/>
          <p:nvPr/>
        </p:nvSpPr>
        <p:spPr>
          <a:xfrm>
            <a:off x="13923199" y="7298166"/>
            <a:ext cx="2482850" cy="51435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marL="0" lvl="1" defTabSz="342900">
              <a:lnSpc>
                <a:spcPct val="150000"/>
              </a:lnSpc>
              <a:defRPr sz="1800" b="0">
                <a:solidFill>
                  <a:srgbClr val="0060F0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  <a:sym typeface="腾讯体 W7"/>
              </a:defRPr>
            </a:pPr>
            <a:r>
              <a:rPr lang="zh-CN" sz="2250" b="0">
                <a:solidFill>
                  <a:srgbClr val="EB8707">
                    <a:alpha val="100000"/>
                  </a:srgbClr>
                </a:solidFill>
                <a:latin typeface="腾讯体 W7"/>
                <a:ea typeface="腾讯体 W7"/>
                <a:cs typeface="+mn-cs"/>
                <a:sym typeface="腾讯体 W7"/>
              </a:rPr>
              <a:t>安全可控</a:t>
            </a:r>
            <a:endParaRPr lang="zh-CN" sz="2250" b="0">
              <a:solidFill>
                <a:srgbClr val="EB8707">
                  <a:alpha val="100000"/>
                </a:srgbClr>
              </a:solidFill>
              <a:latin typeface="腾讯体 W7"/>
              <a:ea typeface="腾讯体 W7"/>
              <a:cs typeface="+mn-cs"/>
              <a:sym typeface="腾讯体 W7"/>
            </a:endParaRPr>
          </a:p>
        </p:txBody>
      </p:sp>
      <p:sp>
        <p:nvSpPr>
          <p:cNvPr id="45" name="此处为内容描述文本，文本字体选用微软雅黑，字号20磅，字重Regular，颜色色值为#000000，行距为1.5倍。"/>
          <p:cNvSpPr txBox="1"/>
          <p:nvPr/>
        </p:nvSpPr>
        <p:spPr>
          <a:xfrm>
            <a:off x="13923199" y="7913975"/>
            <a:ext cx="4006848" cy="128270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  <a:defRPr sz="1400" b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</a:defRPr>
            </a:lvl1pPr>
          </a:lstStyle>
          <a:p>
            <a:pPr lvl="0">
              <a:buFont typeface="Arial" panose="020B0604020202020204" pitchFamily="34" charset="0"/>
              <a:buChar char="•"/>
            </a:pPr>
            <a:r>
              <a:rPr lang="zh-CN"/>
              <a:t>安全沙箱隔离工作空间，严格管控运行权限</a:t>
            </a:r>
            <a:endParaRPr lang="en-US" sz="1400" b="1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zh-CN"/>
              <a:t>插件市场安全风险控制有效阻断了潜在的扩展组件安全威胁，保障了产品的生态供应链安全</a:t>
            </a:r>
            <a:endParaRPr lang="en-US" sz="1400" b="1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zh-CN"/>
              <a:t>高危指令强制复核确保</a:t>
            </a:r>
            <a:endParaRPr lang="en-US" sz="1400" b="1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</p:txBody>
      </p:sp>
      <p:sp>
        <p:nvSpPr>
          <p:cNvPr id="46" name="文本框 69"/>
          <p:cNvSpPr txBox="1"/>
          <p:nvPr/>
        </p:nvSpPr>
        <p:spPr>
          <a:xfrm>
            <a:off x="956753" y="282748"/>
            <a:ext cx="14992350" cy="5524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0" lvl="0" indent="0" algn="l" defTabSz="457200">
              <a:lnSpc>
                <a:spcPct val="10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en-US" sz="3600" b="0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WorkBuddy </a:t>
            </a:r>
            <a:r>
              <a:rPr lang="zh-CN" sz="3600" b="0" i="0" u="none" strike="noStrike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核心能力</a:t>
            </a:r>
            <a:endParaRPr dirty="0"/>
          </a:p>
        </p:txBody>
      </p:sp>
      <p:sp>
        <p:nvSpPr>
          <p:cNvPr id="47" name="矩形 88"/>
          <p:cNvSpPr/>
          <p:nvPr/>
        </p:nvSpPr>
        <p:spPr>
          <a:xfrm>
            <a:off x="487793" y="457233"/>
            <a:ext cx="38764" cy="323669"/>
          </a:xfrm>
          <a:prstGeom prst="rect">
            <a:avLst/>
          </a:prstGeom>
          <a:solidFill>
            <a:srgbClr val="0052D9"/>
          </a:solidFill>
          <a:ln w="12700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</a:defRPr>
            </a:pPr>
            <a:endParaRPr lang="zh-CN" altLang="en-US" sz="1800" kern="1200">
              <a:solidFill>
                <a:srgbClr val="FFFFFF"/>
              </a:solidFill>
              <a:latin typeface="方正兰亭黑_GBK" panose="02000500000000000000" pitchFamily="2" charset="-122"/>
              <a:ea typeface="方正兰亭黑_GBK" panose="02000500000000000000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Rounded Rectangle 31"/>
          <p:cNvSpPr/>
          <p:nvPr/>
        </p:nvSpPr>
        <p:spPr>
          <a:xfrm>
            <a:off x="13118765" y="1417320"/>
            <a:ext cx="4390754" cy="8114664"/>
          </a:xfrm>
          <a:prstGeom prst="roundRect">
            <a:avLst>
              <a:gd name="adj" fmla="val 3000"/>
            </a:avLst>
          </a:prstGeom>
          <a:solidFill>
            <a:srgbClr val="E5EFFF">
              <a:alpha val="100000"/>
            </a:srgbClr>
          </a:solidFill>
          <a:ln w="19050">
            <a:solidFill>
              <a:srgbClr val="2A4A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6" name="Rounded Rectangle 5"/>
          <p:cNvSpPr/>
          <p:nvPr/>
        </p:nvSpPr>
        <p:spPr>
          <a:xfrm>
            <a:off x="548655" y="1342390"/>
            <a:ext cx="7772590" cy="4189095"/>
          </a:xfrm>
          <a:prstGeom prst="roundRect">
            <a:avLst>
              <a:gd name="adj" fmla="val 3000"/>
            </a:avLst>
          </a:prstGeom>
          <a:solidFill>
            <a:srgbClr val="E5EFFF">
              <a:alpha val="100000"/>
            </a:srgbClr>
          </a:solidFill>
          <a:ln w="19050">
            <a:solidFill>
              <a:srgbClr val="2A4A8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7" name="TextBox 6"/>
          <p:cNvSpPr txBox="1"/>
          <p:nvPr/>
        </p:nvSpPr>
        <p:spPr>
          <a:xfrm>
            <a:off x="3017595" y="1417320"/>
            <a:ext cx="274955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4400">
                <a:solidFill>
                  <a:srgbClr val="000000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时间瓶颈</a:t>
            </a:r>
            <a:endParaRPr sz="4400">
              <a:solidFill>
                <a:srgbClr val="000000">
                  <a:alpha val="100000"/>
                </a:srgbClr>
              </a:solidFill>
              <a:latin typeface="TencentSans W7"/>
              <a:ea typeface="TencentSans W7"/>
              <a:cs typeface="+mn-cs"/>
            </a:endParaRPr>
          </a:p>
        </p:txBody>
      </p:sp>
      <p:sp>
        <p:nvSpPr>
          <p:cNvPr id="278" name="TextBox 11"/>
          <p:cNvSpPr txBox="1"/>
          <p:nvPr/>
        </p:nvSpPr>
        <p:spPr>
          <a:xfrm>
            <a:off x="731538" y="3200400"/>
            <a:ext cx="137795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200" b="1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4400">
                <a:solidFill>
                  <a:srgbClr val="C00000">
                    <a:alpha val="100000"/>
                  </a:srgbClr>
                </a:solidFill>
              </a:rPr>
              <a:t>60%</a:t>
            </a:r>
            <a:endParaRPr sz="4400">
              <a:solidFill>
                <a:srgbClr val="C00000">
                  <a:alpha val="100000"/>
                </a:srgbClr>
              </a:solidFill>
            </a:endParaRPr>
          </a:p>
        </p:txBody>
      </p:sp>
      <p:sp>
        <p:nvSpPr>
          <p:cNvPr id="279" name="TextBox 12"/>
          <p:cNvSpPr txBox="1"/>
          <p:nvPr/>
        </p:nvSpPr>
        <p:spPr>
          <a:xfrm>
            <a:off x="731538" y="3964940"/>
            <a:ext cx="1468116" cy="698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99AACC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2000">
                <a:solidFill>
                  <a:srgbClr val="000000">
                    <a:alpha val="100000"/>
                  </a:srgbClr>
                </a:solidFill>
              </a:rPr>
              <a:t>时间花在琐事上</a:t>
            </a:r>
            <a:endParaRPr sz="2000">
              <a:solidFill>
                <a:srgbClr val="000000">
                  <a:alpha val="100000"/>
                </a:srgbClr>
              </a:solidFill>
            </a:endParaRPr>
          </a:p>
        </p:txBody>
      </p:sp>
      <p:sp>
        <p:nvSpPr>
          <p:cNvPr id="280" name="TextBox 13"/>
          <p:cNvSpPr txBox="1"/>
          <p:nvPr/>
        </p:nvSpPr>
        <p:spPr>
          <a:xfrm>
            <a:off x="2420063" y="3200400"/>
            <a:ext cx="137795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200" b="1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4400">
                <a:solidFill>
                  <a:srgbClr val="C00000">
                    <a:alpha val="100000"/>
                  </a:srgbClr>
                </a:solidFill>
              </a:rPr>
              <a:t>227h</a:t>
            </a:r>
            <a:endParaRPr sz="4400">
              <a:solidFill>
                <a:srgbClr val="C00000">
                  <a:alpha val="100000"/>
                </a:srgbClr>
              </a:solidFill>
            </a:endParaRPr>
          </a:p>
        </p:txBody>
      </p:sp>
      <p:sp>
        <p:nvSpPr>
          <p:cNvPr id="281" name="TextBox 14"/>
          <p:cNvSpPr txBox="1"/>
          <p:nvPr/>
        </p:nvSpPr>
        <p:spPr>
          <a:xfrm>
            <a:off x="2377499" y="3942080"/>
            <a:ext cx="1786213" cy="698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99AACC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2000">
                <a:solidFill>
                  <a:srgbClr val="000000">
                    <a:alpha val="100000"/>
                  </a:srgbClr>
                </a:solidFill>
              </a:rPr>
              <a:t>每年重复工作浪费</a:t>
            </a:r>
            <a:endParaRPr sz="2000">
              <a:solidFill>
                <a:srgbClr val="000000">
                  <a:alpha val="100000"/>
                </a:srgbClr>
              </a:solidFill>
            </a:endParaRPr>
          </a:p>
        </p:txBody>
      </p:sp>
      <p:sp>
        <p:nvSpPr>
          <p:cNvPr id="282" name="TextBox 15"/>
          <p:cNvSpPr txBox="1"/>
          <p:nvPr/>
        </p:nvSpPr>
        <p:spPr>
          <a:xfrm>
            <a:off x="4410477" y="3200400"/>
            <a:ext cx="137795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200" b="1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4400">
                <a:solidFill>
                  <a:srgbClr val="C00000">
                    <a:alpha val="100000"/>
                  </a:srgbClr>
                </a:solidFill>
              </a:rPr>
              <a:t>28%</a:t>
            </a:r>
            <a:endParaRPr sz="4400">
              <a:solidFill>
                <a:srgbClr val="C00000">
                  <a:alpha val="100000"/>
                </a:srgbClr>
              </a:solidFill>
            </a:endParaRPr>
          </a:p>
        </p:txBody>
      </p:sp>
      <p:sp>
        <p:nvSpPr>
          <p:cNvPr id="283" name="TextBox 16"/>
          <p:cNvSpPr txBox="1"/>
          <p:nvPr/>
        </p:nvSpPr>
        <p:spPr>
          <a:xfrm>
            <a:off x="4389230" y="3964940"/>
            <a:ext cx="1651000" cy="698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99AACC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2000">
                <a:solidFill>
                  <a:srgbClr val="000000">
                    <a:alpha val="100000"/>
                  </a:srgbClr>
                </a:solidFill>
              </a:rPr>
              <a:t>工作时间读写邮件</a:t>
            </a:r>
            <a:endParaRPr sz="2000">
              <a:solidFill>
                <a:srgbClr val="000000">
                  <a:alpha val="100000"/>
                </a:srgbClr>
              </a:solidFill>
            </a:endParaRPr>
          </a:p>
        </p:txBody>
      </p:sp>
      <p:sp>
        <p:nvSpPr>
          <p:cNvPr id="284" name="TextBox 17"/>
          <p:cNvSpPr txBox="1"/>
          <p:nvPr/>
        </p:nvSpPr>
        <p:spPr>
          <a:xfrm>
            <a:off x="6121606" y="3292475"/>
            <a:ext cx="2108200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800" b="1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3200">
                <a:solidFill>
                  <a:srgbClr val="C00000">
                    <a:alpha val="100000"/>
                  </a:srgbClr>
                </a:solidFill>
              </a:rPr>
              <a:t>信息过载</a:t>
            </a:r>
            <a:endParaRPr sz="3200">
              <a:solidFill>
                <a:srgbClr val="C00000">
                  <a:alpha val="100000"/>
                </a:srgbClr>
              </a:solidFill>
            </a:endParaRPr>
          </a:p>
        </p:txBody>
      </p:sp>
      <p:sp>
        <p:nvSpPr>
          <p:cNvPr id="285" name="TextBox 18"/>
          <p:cNvSpPr txBox="1"/>
          <p:nvPr/>
        </p:nvSpPr>
        <p:spPr>
          <a:xfrm>
            <a:off x="6218064" y="3964940"/>
            <a:ext cx="1651000" cy="698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99AACC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2000">
                <a:solidFill>
                  <a:srgbClr val="000000">
                    <a:alpha val="100000"/>
                  </a:srgbClr>
                </a:solidFill>
              </a:rPr>
              <a:t>重要邮件被淹没</a:t>
            </a:r>
            <a:endParaRPr sz="2000">
              <a:solidFill>
                <a:srgbClr val="000000">
                  <a:alpha val="100000"/>
                </a:srgbClr>
              </a:solidFill>
            </a:endParaRPr>
          </a:p>
        </p:txBody>
      </p:sp>
      <p:sp>
        <p:nvSpPr>
          <p:cNvPr id="286" name="TextBox 19"/>
          <p:cNvSpPr txBox="1"/>
          <p:nvPr/>
        </p:nvSpPr>
        <p:spPr>
          <a:xfrm>
            <a:off x="640096" y="4932363"/>
            <a:ext cx="6864350" cy="215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556688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>
                <a:solidFill>
                  <a:srgbClr val="000000">
                    <a:alpha val="100000"/>
                  </a:srgbClr>
                </a:solidFill>
              </a:rPr>
              <a:t>来源: Asana Anatomy of Work 2021 / McKinsey Global Institute 2012</a:t>
            </a:r>
            <a:endParaRPr>
              <a:solidFill>
                <a:srgbClr val="000000">
                  <a:alpha val="100000"/>
                </a:srgbClr>
              </a:solidFill>
            </a:endParaRPr>
          </a:p>
        </p:txBody>
      </p:sp>
      <p:sp>
        <p:nvSpPr>
          <p:cNvPr id="287" name="Rounded Rectangle 20"/>
          <p:cNvSpPr/>
          <p:nvPr/>
        </p:nvSpPr>
        <p:spPr>
          <a:xfrm>
            <a:off x="548655" y="5669280"/>
            <a:ext cx="7772588" cy="3862704"/>
          </a:xfrm>
          <a:prstGeom prst="roundRect">
            <a:avLst>
              <a:gd name="adj" fmla="val 3000"/>
            </a:avLst>
          </a:prstGeom>
          <a:solidFill>
            <a:srgbClr val="E5EFFF">
              <a:alpha val="100000"/>
            </a:srgbClr>
          </a:solidFill>
          <a:ln w="19050">
            <a:solidFill>
              <a:srgbClr val="5C5C5C">
                <a:alpha val="100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8" name="TextBox 21"/>
          <p:cNvSpPr txBox="1"/>
          <p:nvPr/>
        </p:nvSpPr>
        <p:spPr>
          <a:xfrm>
            <a:off x="3017595" y="5852160"/>
            <a:ext cx="274955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4400" b="1">
                <a:solidFill>
                  <a:srgbClr val="000000">
                    <a:alpha val="100000"/>
                  </a:srgbClr>
                </a:solidFill>
                <a:latin typeface="TencentSans W7"/>
                <a:ea typeface="TencentSans W7"/>
              </a:rPr>
              <a:t>效率瓶颈</a:t>
            </a:r>
            <a:endParaRPr sz="4400" b="1">
              <a:solidFill>
                <a:srgbClr val="000000">
                  <a:alpha val="100000"/>
                </a:srgbClr>
              </a:solidFill>
              <a:latin typeface="TencentSans W7"/>
              <a:ea typeface="TencentSans W7"/>
            </a:endParaRPr>
          </a:p>
        </p:txBody>
      </p:sp>
      <p:sp>
        <p:nvSpPr>
          <p:cNvPr id="289" name="TextBox 22"/>
          <p:cNvSpPr txBox="1"/>
          <p:nvPr/>
        </p:nvSpPr>
        <p:spPr>
          <a:xfrm>
            <a:off x="1235733" y="6885304"/>
            <a:ext cx="1651000" cy="76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200" b="1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4400" b="1">
                <a:solidFill>
                  <a:srgbClr val="C00000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52%</a:t>
            </a:r>
            <a:endParaRPr sz="4400" b="1">
              <a:solidFill>
                <a:srgbClr val="C00000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</p:txBody>
      </p:sp>
      <p:sp>
        <p:nvSpPr>
          <p:cNvPr id="290" name="TextBox 23"/>
          <p:cNvSpPr txBox="1"/>
          <p:nvPr/>
        </p:nvSpPr>
        <p:spPr>
          <a:xfrm>
            <a:off x="718832" y="7825740"/>
            <a:ext cx="2298763" cy="641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99AACC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1800" b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工作活动可被自动化
却仍在手工完成</a:t>
            </a:r>
            <a:endParaRPr sz="1800" b="1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</p:txBody>
      </p:sp>
      <p:sp>
        <p:nvSpPr>
          <p:cNvPr id="291" name="TextBox 24"/>
          <p:cNvSpPr txBox="1"/>
          <p:nvPr/>
        </p:nvSpPr>
        <p:spPr>
          <a:xfrm>
            <a:off x="914423" y="8740140"/>
            <a:ext cx="2292350" cy="241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800" b="0">
                <a:solidFill>
                  <a:srgbClr val="556688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1000" b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来源: McKinsey Global Institute</a:t>
            </a:r>
            <a:endParaRPr sz="1000" b="1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</p:txBody>
      </p:sp>
      <p:sp>
        <p:nvSpPr>
          <p:cNvPr id="292" name="Rectangle 25"/>
          <p:cNvSpPr/>
          <p:nvPr/>
        </p:nvSpPr>
        <p:spPr>
          <a:xfrm>
            <a:off x="3109038" y="7370445"/>
            <a:ext cx="12700" cy="1097280"/>
          </a:xfrm>
          <a:prstGeom prst="rect">
            <a:avLst/>
          </a:prstGeom>
          <a:solidFill>
            <a:srgbClr val="3344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3" name="TextBox 26"/>
          <p:cNvSpPr txBox="1"/>
          <p:nvPr/>
        </p:nvSpPr>
        <p:spPr>
          <a:xfrm>
            <a:off x="3291923" y="7324725"/>
            <a:ext cx="21082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1800" b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流程僵化</a:t>
            </a:r>
            <a:endParaRPr sz="1800" b="1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</p:txBody>
      </p:sp>
      <p:sp>
        <p:nvSpPr>
          <p:cNvPr id="294" name="TextBox 27"/>
          <p:cNvSpPr txBox="1"/>
          <p:nvPr/>
        </p:nvSpPr>
        <p:spPr>
          <a:xfrm>
            <a:off x="3291923" y="7825740"/>
            <a:ext cx="2298757" cy="641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99AACC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1800" b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审批冗长、纸质流转
一份申请搁置数天</a:t>
            </a:r>
            <a:endParaRPr sz="1800" b="1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</p:txBody>
      </p:sp>
      <p:sp>
        <p:nvSpPr>
          <p:cNvPr id="295" name="Rectangle 28"/>
          <p:cNvSpPr/>
          <p:nvPr/>
        </p:nvSpPr>
        <p:spPr>
          <a:xfrm>
            <a:off x="5577980" y="7370445"/>
            <a:ext cx="12700" cy="1097280"/>
          </a:xfrm>
          <a:prstGeom prst="rect">
            <a:avLst/>
          </a:prstGeom>
          <a:solidFill>
            <a:srgbClr val="3344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6" name="TextBox 29"/>
          <p:cNvSpPr txBox="1"/>
          <p:nvPr/>
        </p:nvSpPr>
        <p:spPr>
          <a:xfrm>
            <a:off x="5760864" y="7324725"/>
            <a:ext cx="21082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800" b="1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1800" b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知识断层</a:t>
            </a:r>
            <a:endParaRPr sz="1800" b="1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</p:txBody>
      </p:sp>
      <p:sp>
        <p:nvSpPr>
          <p:cNvPr id="297" name="TextBox 30"/>
          <p:cNvSpPr txBox="1"/>
          <p:nvPr/>
        </p:nvSpPr>
        <p:spPr>
          <a:xfrm>
            <a:off x="5760864" y="7826375"/>
            <a:ext cx="2392459" cy="641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99AACC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1800" b="1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经验散落、人员流动
反复"重新发明轮子"</a:t>
            </a:r>
            <a:endParaRPr sz="1800" b="1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</p:txBody>
      </p:sp>
      <p:sp>
        <p:nvSpPr>
          <p:cNvPr id="298" name="TextBox 32"/>
          <p:cNvSpPr txBox="1"/>
          <p:nvPr/>
        </p:nvSpPr>
        <p:spPr>
          <a:xfrm>
            <a:off x="13145497" y="1540549"/>
            <a:ext cx="4483100" cy="641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FF4444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3600">
                <a:solidFill>
                  <a:srgbClr val="C00000">
                    <a:alpha val="100000"/>
                  </a:srgbClr>
                </a:solidFill>
                <a:latin typeface="TencentSans W3"/>
                <a:ea typeface="TencentSans W3"/>
              </a:rPr>
              <a:t>核心痛点：</a:t>
            </a:r>
            <a:endParaRPr sz="3600">
              <a:solidFill>
                <a:srgbClr val="C00000">
                  <a:alpha val="100000"/>
                </a:srgbClr>
              </a:solidFill>
              <a:latin typeface="TencentSans W3"/>
              <a:ea typeface="TencentSans W3"/>
            </a:endParaRPr>
          </a:p>
        </p:txBody>
      </p:sp>
      <p:sp>
        <p:nvSpPr>
          <p:cNvPr id="299" name="TextBox 33"/>
          <p:cNvSpPr txBox="1"/>
          <p:nvPr/>
        </p:nvSpPr>
        <p:spPr>
          <a:xfrm>
            <a:off x="13032773" y="2502535"/>
            <a:ext cx="4483100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320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</a:rPr>
              <a:t>工具门槛</a:t>
            </a:r>
            <a:r>
              <a:rPr lang="en-US" sz="320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</a:rPr>
              <a:t>&amp;</a:t>
            </a:r>
            <a:r>
              <a:rPr lang="zh-CN" sz="320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</a:rPr>
              <a:t>时间成本</a:t>
            </a:r>
            <a:endParaRPr lang="zh-CN" sz="3200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</a:endParaRPr>
          </a:p>
        </p:txBody>
      </p:sp>
      <p:sp>
        <p:nvSpPr>
          <p:cNvPr id="300" name="TextBox 35"/>
          <p:cNvSpPr txBox="1"/>
          <p:nvPr/>
        </p:nvSpPr>
        <p:spPr>
          <a:xfrm>
            <a:off x="13076976" y="3290431"/>
            <a:ext cx="4483100" cy="641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3600">
                <a:solidFill>
                  <a:srgbClr val="C00000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&lt; 10%</a:t>
            </a:r>
            <a:endParaRPr sz="3600">
              <a:solidFill>
                <a:srgbClr val="C00000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</p:txBody>
      </p:sp>
      <p:sp>
        <p:nvSpPr>
          <p:cNvPr id="301" name="TextBox 36"/>
          <p:cNvSpPr txBox="1"/>
          <p:nvPr/>
        </p:nvSpPr>
        <p:spPr>
          <a:xfrm>
            <a:off x="13118765" y="4197122"/>
            <a:ext cx="4483100" cy="577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99AACC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320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</a:rPr>
              <a:t>员工能使用自动化工具</a:t>
            </a:r>
            <a:endParaRPr sz="3200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</a:endParaRPr>
          </a:p>
        </p:txBody>
      </p:sp>
      <p:sp>
        <p:nvSpPr>
          <p:cNvPr id="302" name="TextBox 38"/>
          <p:cNvSpPr txBox="1"/>
          <p:nvPr/>
        </p:nvSpPr>
        <p:spPr>
          <a:xfrm>
            <a:off x="13076976" y="5210810"/>
            <a:ext cx="4483100" cy="641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360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</a:rPr>
              <a:t>信息孤岛</a:t>
            </a:r>
            <a:endParaRPr sz="3600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</a:endParaRPr>
          </a:p>
        </p:txBody>
      </p:sp>
      <p:sp>
        <p:nvSpPr>
          <p:cNvPr id="303" name="TextBox 39"/>
          <p:cNvSpPr txBox="1"/>
          <p:nvPr/>
        </p:nvSpPr>
        <p:spPr>
          <a:xfrm>
            <a:off x="13125119" y="6182995"/>
            <a:ext cx="4483100" cy="1187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99AACC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360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</a:rPr>
              <a:t>系统割裂、数据不通
决策缺乏全局视图</a:t>
            </a:r>
            <a:endParaRPr sz="3600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</a:endParaRPr>
          </a:p>
        </p:txBody>
      </p:sp>
      <p:sp>
        <p:nvSpPr>
          <p:cNvPr id="304" name="Rectangle 40"/>
          <p:cNvSpPr/>
          <p:nvPr/>
        </p:nvSpPr>
        <p:spPr>
          <a:xfrm flipV="1">
            <a:off x="13308004" y="5040313"/>
            <a:ext cx="4158085" cy="12698"/>
          </a:xfrm>
          <a:prstGeom prst="rect">
            <a:avLst/>
          </a:prstGeom>
          <a:solidFill>
            <a:srgbClr val="2A4A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rgbClr val="000000">
                  <a:alpha val="100000"/>
                </a:srgbClr>
              </a:solidFill>
            </a:endParaRPr>
          </a:p>
        </p:txBody>
      </p:sp>
      <p:sp>
        <p:nvSpPr>
          <p:cNvPr id="305" name="TextBox 41"/>
          <p:cNvSpPr txBox="1"/>
          <p:nvPr/>
        </p:nvSpPr>
        <p:spPr>
          <a:xfrm>
            <a:off x="13080916" y="7919085"/>
            <a:ext cx="4483100" cy="641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4444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360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</a:rPr>
              <a:t>AI 能力无法触达</a:t>
            </a:r>
            <a:endParaRPr sz="3600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</a:endParaRPr>
          </a:p>
        </p:txBody>
      </p:sp>
      <p:sp>
        <p:nvSpPr>
          <p:cNvPr id="306" name="TextBox 42"/>
          <p:cNvSpPr txBox="1"/>
          <p:nvPr/>
        </p:nvSpPr>
        <p:spPr>
          <a:xfrm>
            <a:off x="12982989" y="8467725"/>
            <a:ext cx="4483100" cy="641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4444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360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</a:rPr>
              <a:t>一线业务人员</a:t>
            </a:r>
            <a:endParaRPr sz="3600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</a:endParaRPr>
          </a:p>
        </p:txBody>
      </p:sp>
      <p:sp>
        <p:nvSpPr>
          <p:cNvPr id="307" name="Rectangle 43"/>
          <p:cNvSpPr/>
          <p:nvPr/>
        </p:nvSpPr>
        <p:spPr>
          <a:xfrm>
            <a:off x="640096" y="9747885"/>
            <a:ext cx="16964183" cy="12700"/>
          </a:xfrm>
          <a:prstGeom prst="rect">
            <a:avLst/>
          </a:prstGeom>
          <a:solidFill>
            <a:srgbClr val="2A4A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8" name="右箭头 307"/>
          <p:cNvSpPr/>
          <p:nvPr/>
        </p:nvSpPr>
        <p:spPr>
          <a:xfrm>
            <a:off x="8669927" y="4706080"/>
            <a:ext cx="3932261" cy="1058078"/>
          </a:xfrm>
          <a:prstGeom prst="rightArrow">
            <a:avLst/>
          </a:prstGeom>
          <a:solidFill>
            <a:srgbClr val="C7DCFF">
              <a:alpha val="100000"/>
            </a:srgb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</a:p>
        </p:txBody>
      </p:sp>
      <p:sp>
        <p:nvSpPr>
          <p:cNvPr id="309" name="文本框 308"/>
          <p:cNvSpPr txBox="1"/>
          <p:nvPr/>
        </p:nvSpPr>
        <p:spPr>
          <a:xfrm>
            <a:off x="8764680" y="4380230"/>
            <a:ext cx="3474783" cy="520700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r>
              <a:rPr lang="en-US" sz="2800"/>
              <a:t>After </a:t>
            </a:r>
            <a:r>
              <a:rPr lang="zh-CN" sz="2800"/>
              <a:t>引入传统工具</a:t>
            </a:r>
            <a:endParaRPr lang="zh-CN" sz="2800"/>
          </a:p>
        </p:txBody>
      </p:sp>
      <p:sp>
        <p:nvSpPr>
          <p:cNvPr id="310" name="Rectangle 40"/>
          <p:cNvSpPr/>
          <p:nvPr/>
        </p:nvSpPr>
        <p:spPr>
          <a:xfrm flipV="1">
            <a:off x="13285656" y="7693025"/>
            <a:ext cx="4158085" cy="12698"/>
          </a:xfrm>
          <a:prstGeom prst="rect">
            <a:avLst/>
          </a:prstGeom>
          <a:solidFill>
            <a:srgbClr val="2A4A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rgbClr val="000000">
                  <a:alpha val="100000"/>
                </a:srgbClr>
              </a:solidFill>
            </a:endParaRPr>
          </a:p>
        </p:txBody>
      </p:sp>
      <p:sp>
        <p:nvSpPr>
          <p:cNvPr id="311" name="Rectangle 40"/>
          <p:cNvSpPr/>
          <p:nvPr/>
        </p:nvSpPr>
        <p:spPr>
          <a:xfrm flipV="1">
            <a:off x="13239484" y="3279777"/>
            <a:ext cx="4158085" cy="12698"/>
          </a:xfrm>
          <a:prstGeom prst="rect">
            <a:avLst/>
          </a:prstGeom>
          <a:solidFill>
            <a:srgbClr val="2A4A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solidFill>
                <a:srgbClr val="000000">
                  <a:alpha val="100000"/>
                </a:srgbClr>
              </a:solidFill>
            </a:endParaRPr>
          </a:p>
        </p:txBody>
      </p:sp>
      <p:sp>
        <p:nvSpPr>
          <p:cNvPr id="312" name="文本框 69"/>
          <p:cNvSpPr txBox="1"/>
          <p:nvPr/>
        </p:nvSpPr>
        <p:spPr>
          <a:xfrm>
            <a:off x="819644" y="307442"/>
            <a:ext cx="14992350" cy="5524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0" lvl="0" indent="0" algn="l" defTabSz="457200">
              <a:lnSpc>
                <a:spcPct val="10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zh-CN" sz="3600" b="0" i="0" u="none" strike="noStrike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传统办公效率困局：时间与工具的双重瓶颈</a:t>
            </a:r>
            <a:endParaRPr lang="zh-CN" sz="3600" b="0" i="0" u="none" strike="noStrike">
              <a:solidFill>
                <a:schemeClr val="tx1">
                  <a:lumMod val="75000"/>
                  <a:lumOff val="25000"/>
                  <a:alpha val="100000"/>
                </a:schemeClr>
              </a:solidFill>
              <a:latin typeface="TencentSans W7"/>
              <a:ea typeface="TencentSans W7"/>
              <a:cs typeface="+mn-cs"/>
            </a:endParaRPr>
          </a:p>
        </p:txBody>
      </p:sp>
      <p:sp>
        <p:nvSpPr>
          <p:cNvPr id="313" name="圆角矩形 312"/>
          <p:cNvSpPr/>
          <p:nvPr/>
        </p:nvSpPr>
        <p:spPr>
          <a:xfrm>
            <a:off x="718832" y="2251914"/>
            <a:ext cx="3295650" cy="674166"/>
          </a:xfrm>
          <a:prstGeom prst="roundRect">
            <a:avLst/>
          </a:prstGeom>
          <a:solidFill>
            <a:srgbClr val="1450B8"/>
          </a:solidFill>
          <a:ln w="12700">
            <a:noFill/>
            <a:prstDash val="solid"/>
            <a:miter lim="800000"/>
          </a:ln>
        </p:spPr>
        <p:txBody>
          <a:bodyPr vert="horz" anchor="ctr"/>
          <a:lstStyle/>
          <a:p>
            <a:pPr marL="0" lvl="0" indent="0" algn="ctr" defTabSz="608965">
              <a:lnSpc>
                <a:spcPct val="130000"/>
              </a:lnSpc>
              <a:defRPr sz="180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微软雅黑" panose="020B0503020204020204" charset="-122"/>
                <a:cs typeface="+mn-cs"/>
              </a:defRPr>
            </a:pPr>
            <a:r>
              <a:rPr lang="zh-CN" sz="36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事务性琐事</a:t>
            </a: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 </a:t>
            </a:r>
            <a:endParaRPr lang="en-US" sz="3600">
              <a:solidFill>
                <a:srgbClr val="FFFFFF">
                  <a:alpha val="100000"/>
                </a:srgbClr>
              </a:solidFill>
              <a:latin typeface="TencentSans W7"/>
              <a:ea typeface="TencentSans W7"/>
              <a:cs typeface="+mn-cs"/>
            </a:endParaRPr>
          </a:p>
        </p:txBody>
      </p:sp>
      <p:sp>
        <p:nvSpPr>
          <p:cNvPr id="314" name="圆角矩形 313"/>
          <p:cNvSpPr/>
          <p:nvPr/>
        </p:nvSpPr>
        <p:spPr>
          <a:xfrm>
            <a:off x="4570239" y="2251914"/>
            <a:ext cx="3295650" cy="674166"/>
          </a:xfrm>
          <a:prstGeom prst="roundRect">
            <a:avLst/>
          </a:prstGeom>
          <a:solidFill>
            <a:srgbClr val="1450B8"/>
          </a:solidFill>
          <a:ln w="12700">
            <a:noFill/>
            <a:prstDash val="solid"/>
            <a:miter lim="800000"/>
          </a:ln>
        </p:spPr>
        <p:txBody>
          <a:bodyPr vert="horz" anchor="ctr"/>
          <a:lstStyle/>
          <a:p>
            <a:pPr marL="0" lvl="0" indent="0" algn="ctr" defTabSz="608965">
              <a:lnSpc>
                <a:spcPct val="130000"/>
              </a:lnSpc>
              <a:defRPr sz="180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微软雅黑" panose="020B0503020204020204" charset="-122"/>
                <a:cs typeface="+mn-cs"/>
              </a:defRPr>
            </a:pPr>
            <a:r>
              <a:rPr lang="zh-CN" sz="36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  <a:cs typeface="+mn-cs"/>
              </a:rPr>
              <a:t>消息处理</a:t>
            </a:r>
            <a:endParaRPr lang="zh-CN" sz="3600">
              <a:solidFill>
                <a:srgbClr val="FFFFFF">
                  <a:alpha val="100000"/>
                </a:srgbClr>
              </a:solidFill>
              <a:latin typeface="TencentSans W7"/>
              <a:ea typeface="TencentSans W7"/>
              <a:cs typeface="+mn-cs"/>
            </a:endParaRPr>
          </a:p>
        </p:txBody>
      </p:sp>
      <p:sp>
        <p:nvSpPr>
          <p:cNvPr id="315" name="矩形 88"/>
          <p:cNvSpPr/>
          <p:nvPr/>
        </p:nvSpPr>
        <p:spPr>
          <a:xfrm>
            <a:off x="487793" y="457233"/>
            <a:ext cx="38764" cy="323669"/>
          </a:xfrm>
          <a:prstGeom prst="rect">
            <a:avLst/>
          </a:prstGeom>
          <a:solidFill>
            <a:srgbClr val="0052D9"/>
          </a:solidFill>
          <a:ln w="12700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</a:defRPr>
            </a:pPr>
            <a:endParaRPr lang="zh-CN" altLang="en-US" sz="1800" kern="1200">
              <a:solidFill>
                <a:srgbClr val="FFFFFF"/>
              </a:solidFill>
              <a:latin typeface="方正兰亭黑_GBK" panose="02000500000000000000" pitchFamily="2" charset="-122"/>
              <a:ea typeface="方正兰亭黑_GBK" panose="02000500000000000000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矩形 88"/>
          <p:cNvSpPr/>
          <p:nvPr/>
        </p:nvSpPr>
        <p:spPr>
          <a:xfrm>
            <a:off x="487793" y="457233"/>
            <a:ext cx="38764" cy="323669"/>
          </a:xfrm>
          <a:prstGeom prst="rect">
            <a:avLst/>
          </a:prstGeom>
          <a:solidFill>
            <a:srgbClr val="0052D9"/>
          </a:solidFill>
          <a:ln w="12700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</a:defRPr>
            </a:pPr>
            <a:endParaRPr lang="zh-CN" altLang="en-US" sz="1800" kern="1200">
              <a:solidFill>
                <a:srgbClr val="FFFFFF"/>
              </a:solidFill>
              <a:latin typeface="方正兰亭黑_GBK" panose="02000500000000000000" pitchFamily="2" charset="-122"/>
              <a:ea typeface="方正兰亭黑_GBK" panose="02000500000000000000" pitchFamily="2" charset="-122"/>
            </a:endParaRPr>
          </a:p>
        </p:txBody>
      </p:sp>
      <p:sp>
        <p:nvSpPr>
          <p:cNvPr id="318" name="文本框 69"/>
          <p:cNvSpPr txBox="1"/>
          <p:nvPr/>
        </p:nvSpPr>
        <p:spPr>
          <a:xfrm>
            <a:off x="819644" y="307442"/>
            <a:ext cx="14992350" cy="5524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0" lvl="0" indent="0" algn="l" defTabSz="457200">
              <a:lnSpc>
                <a:spcPct val="10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zh-CN" sz="3600" b="0" i="0" u="none" strike="noStrike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WorkBuddy，办公新伙伴</a:t>
            </a:r>
            <a:endParaRPr lang="zh-CN" sz="3600" b="0" i="0" u="none" strike="noStrike">
              <a:solidFill>
                <a:schemeClr val="tx1">
                  <a:lumMod val="75000"/>
                  <a:lumOff val="25000"/>
                  <a:alpha val="100000"/>
                </a:schemeClr>
              </a:solidFill>
              <a:latin typeface="TencentSans W7"/>
              <a:ea typeface="TencentSans W7"/>
              <a:cs typeface="+mn-cs"/>
            </a:endParaRPr>
          </a:p>
        </p:txBody>
      </p:sp>
      <p:sp>
        <p:nvSpPr>
          <p:cNvPr id="319" name="TextBox 2"/>
          <p:cNvSpPr txBox="1"/>
          <p:nvPr/>
        </p:nvSpPr>
        <p:spPr>
          <a:xfrm>
            <a:off x="607748" y="1067975"/>
            <a:ext cx="15093950" cy="698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99AACC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4000">
                <a:latin typeface="TencentSans W3"/>
                <a:ea typeface="TencentSans W3"/>
                <a:cs typeface="+mn-cs"/>
              </a:rPr>
              <a:t>从 "工具" 到 "</a:t>
            </a:r>
            <a:r>
              <a:rPr lang="zh-CN" sz="4000">
                <a:latin typeface="TencentSans W3"/>
                <a:ea typeface="TencentSans W3"/>
                <a:cs typeface="+mn-cs"/>
              </a:rPr>
              <a:t>伙伴</a:t>
            </a:r>
            <a:r>
              <a:rPr sz="4000">
                <a:latin typeface="TencentSans W3"/>
                <a:ea typeface="TencentSans W3"/>
                <a:cs typeface="+mn-cs"/>
              </a:rPr>
              <a:t>"：AI Agent 重新定义工作方式</a:t>
            </a:r>
            <a:endParaRPr sz="4000">
              <a:latin typeface="TencentSans W3"/>
              <a:ea typeface="TencentSans W3"/>
              <a:cs typeface="+mn-cs"/>
            </a:endParaRPr>
          </a:p>
        </p:txBody>
      </p:sp>
      <p:sp>
        <p:nvSpPr>
          <p:cNvPr id="320" name="Rectangle 3"/>
          <p:cNvSpPr/>
          <p:nvPr/>
        </p:nvSpPr>
        <p:spPr>
          <a:xfrm flipV="1">
            <a:off x="607748" y="1836770"/>
            <a:ext cx="16150859" cy="54927"/>
          </a:xfrm>
          <a:prstGeom prst="rect">
            <a:avLst/>
          </a:prstGeom>
          <a:solidFill>
            <a:srgbClr val="00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1" name="Rounded Rectangle 4"/>
          <p:cNvSpPr/>
          <p:nvPr/>
        </p:nvSpPr>
        <p:spPr>
          <a:xfrm>
            <a:off x="607748" y="2294795"/>
            <a:ext cx="5075046" cy="2883027"/>
          </a:xfrm>
          <a:prstGeom prst="roundRect">
            <a:avLst>
              <a:gd name="adj" fmla="val 3000"/>
            </a:avLst>
          </a:prstGeom>
          <a:solidFill>
            <a:srgbClr val="00A4FF">
              <a:alpha val="10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2" name="Rectangle 5"/>
          <p:cNvSpPr/>
          <p:nvPr/>
        </p:nvSpPr>
        <p:spPr>
          <a:xfrm>
            <a:off x="882075" y="2294795"/>
            <a:ext cx="1645961" cy="54914"/>
          </a:xfrm>
          <a:prstGeom prst="rect">
            <a:avLst/>
          </a:prstGeom>
          <a:solidFill>
            <a:srgbClr val="00C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3" name="TextBox 7"/>
          <p:cNvSpPr txBox="1"/>
          <p:nvPr/>
        </p:nvSpPr>
        <p:spPr>
          <a:xfrm>
            <a:off x="813493" y="2569369"/>
            <a:ext cx="3435350" cy="641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360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智能自动化执行</a:t>
            </a:r>
            <a:endParaRPr sz="3600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</p:txBody>
      </p:sp>
      <p:sp>
        <p:nvSpPr>
          <p:cNvPr id="324" name="TextBox 9"/>
          <p:cNvSpPr txBox="1"/>
          <p:nvPr/>
        </p:nvSpPr>
        <p:spPr>
          <a:xfrm>
            <a:off x="882075" y="3324447"/>
            <a:ext cx="4527550" cy="146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algn="l" defTabSz="457200">
              <a:lnSpc>
                <a:spcPct val="100000"/>
              </a:lnSpc>
              <a:defRPr sz="1200" b="0">
                <a:solidFill>
                  <a:srgbClr val="CCCCCC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1800" b="1" dirty="0" err="1">
                <a:solidFill>
                  <a:srgbClr val="FFFFFF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不同于传统"建议式"AI</a:t>
            </a:r>
            <a:r>
              <a:rPr sz="1800" b="1" dirty="0">
                <a:solidFill>
                  <a:srgbClr val="FFFFFF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 </a:t>
            </a:r>
            <a:r>
              <a:rPr sz="1800" b="1" dirty="0" err="1">
                <a:solidFill>
                  <a:srgbClr val="FFFFFF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助手，WorkBuddy是</a:t>
            </a:r>
            <a:r>
              <a:rPr lang="zh-CN" sz="1800" b="1" i="0" u="none" strike="noStrike" dirty="0">
                <a:solidFill>
                  <a:srgbClr val="FFFFFF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真正能动手执行的 AI Agent，可自动处理文件整理、数据汇总、邮件回复等重复性事务，将知识工作者从60%的事务性琐事中解放</a:t>
            </a:r>
            <a:r>
              <a:rPr sz="1800" b="1" dirty="0" err="1">
                <a:solidFill>
                  <a:srgbClr val="FFFFFF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出来，聚焦核心创造性工作</a:t>
            </a:r>
            <a:r>
              <a:rPr sz="1800" b="1" dirty="0">
                <a:solidFill>
                  <a:srgbClr val="FFFFFF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。</a:t>
            </a:r>
            <a:endParaRPr sz="1200" b="0" dirty="0">
              <a:solidFill>
                <a:srgbClr val="CCCCCC">
                  <a:alpha val="100000"/>
                </a:srgbClr>
              </a:solidFill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5" name="Rounded Rectangle 10"/>
          <p:cNvSpPr/>
          <p:nvPr/>
        </p:nvSpPr>
        <p:spPr>
          <a:xfrm>
            <a:off x="6094285" y="2294795"/>
            <a:ext cx="5075046" cy="2883027"/>
          </a:xfrm>
          <a:prstGeom prst="roundRect">
            <a:avLst>
              <a:gd name="adj" fmla="val 3000"/>
            </a:avLst>
          </a:prstGeom>
          <a:solidFill>
            <a:srgbClr val="00A4FF">
              <a:alpha val="10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6" name="Rectangle 11"/>
          <p:cNvSpPr/>
          <p:nvPr/>
        </p:nvSpPr>
        <p:spPr>
          <a:xfrm>
            <a:off x="6368612" y="2294795"/>
            <a:ext cx="1645961" cy="54914"/>
          </a:xfrm>
          <a:prstGeom prst="rect">
            <a:avLst/>
          </a:prstGeom>
          <a:solidFill>
            <a:srgbClr val="00B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7" name="TextBox 13"/>
          <p:cNvSpPr txBox="1"/>
          <p:nvPr/>
        </p:nvSpPr>
        <p:spPr>
          <a:xfrm>
            <a:off x="6296898" y="2569369"/>
            <a:ext cx="3435350" cy="641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360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真正的 AI </a:t>
            </a:r>
            <a:r>
              <a:rPr lang="zh-CN" sz="360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伙伴</a:t>
            </a:r>
            <a:endParaRPr lang="zh-CN" sz="3600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</p:txBody>
      </p:sp>
      <p:sp>
        <p:nvSpPr>
          <p:cNvPr id="328" name="TextBox 15"/>
          <p:cNvSpPr txBox="1"/>
          <p:nvPr/>
        </p:nvSpPr>
        <p:spPr>
          <a:xfrm>
            <a:off x="6231447" y="3393091"/>
            <a:ext cx="4527550" cy="146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algn="l" defTabSz="457200">
              <a:lnSpc>
                <a:spcPct val="100000"/>
              </a:lnSpc>
              <a:defRPr sz="1200" b="0">
                <a:solidFill>
                  <a:srgbClr val="CCCCCC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zh-CN" sz="1800" b="1" i="0" u="none" strike="noStrike">
                <a:solidFill>
                  <a:srgbClr val="FFFFFF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WorkBuddy 不是只会回答问题的聊天机器人，而是能理解上下文、独立完成多步任务的 AI 队友，可以自主规划任务路径、调用工具</a:t>
            </a:r>
            <a:r>
              <a:rPr sz="1800" b="1">
                <a:solidFill>
                  <a:srgbClr val="FFFFFF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、反馈结果，让跨部门协作效率提升数倍。</a:t>
            </a:r>
            <a:endParaRPr sz="1200" b="0">
              <a:solidFill>
                <a:srgbClr val="CCCCCC">
                  <a:alpha val="100000"/>
                </a:srgbClr>
              </a:solidFill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9" name="Rounded Rectangle 16"/>
          <p:cNvSpPr/>
          <p:nvPr/>
        </p:nvSpPr>
        <p:spPr>
          <a:xfrm>
            <a:off x="11580822" y="2294795"/>
            <a:ext cx="5075046" cy="2883027"/>
          </a:xfrm>
          <a:prstGeom prst="roundRect">
            <a:avLst>
              <a:gd name="adj" fmla="val 3000"/>
            </a:avLst>
          </a:prstGeom>
          <a:solidFill>
            <a:srgbClr val="00A4FF">
              <a:alpha val="10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0" name="Rectangle 17"/>
          <p:cNvSpPr/>
          <p:nvPr/>
        </p:nvSpPr>
        <p:spPr>
          <a:xfrm>
            <a:off x="11855149" y="2294795"/>
            <a:ext cx="1645961" cy="54914"/>
          </a:xfrm>
          <a:prstGeom prst="rect">
            <a:avLst/>
          </a:prstGeom>
          <a:solidFill>
            <a:srgbClr val="4ADE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1" name="TextBox 19"/>
          <p:cNvSpPr txBox="1"/>
          <p:nvPr/>
        </p:nvSpPr>
        <p:spPr>
          <a:xfrm>
            <a:off x="11783435" y="2569369"/>
            <a:ext cx="3435350" cy="641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360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打破信息孤岛</a:t>
            </a:r>
            <a:endParaRPr sz="3600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</p:txBody>
      </p:sp>
      <p:sp>
        <p:nvSpPr>
          <p:cNvPr id="332" name="TextBox 21"/>
          <p:cNvSpPr txBox="1"/>
          <p:nvPr/>
        </p:nvSpPr>
        <p:spPr>
          <a:xfrm>
            <a:off x="11717984" y="3393091"/>
            <a:ext cx="4527550" cy="1187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0">
                <a:solidFill>
                  <a:srgbClr val="CCCCCC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1800" b="1">
                <a:solidFill>
                  <a:srgbClr val="FFFFFF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跨系统调取数据、打通部门壁垒，自动整合分散在邮件、文档、数据库中的信息。消除"找数据难、等回复慢"的协作痛点，让信息在企业内部自由流动。</a:t>
            </a:r>
            <a:endParaRPr sz="1800" b="1">
              <a:solidFill>
                <a:srgbClr val="FFFFFF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</p:txBody>
      </p:sp>
      <p:sp>
        <p:nvSpPr>
          <p:cNvPr id="333" name="Rounded Rectangle 22"/>
          <p:cNvSpPr/>
          <p:nvPr/>
        </p:nvSpPr>
        <p:spPr>
          <a:xfrm>
            <a:off x="607748" y="5589683"/>
            <a:ext cx="5075046" cy="2883027"/>
          </a:xfrm>
          <a:prstGeom prst="roundRect">
            <a:avLst>
              <a:gd name="adj" fmla="val 3000"/>
            </a:avLst>
          </a:prstGeom>
          <a:solidFill>
            <a:srgbClr val="00A4FF">
              <a:alpha val="10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4" name="Rectangle 23"/>
          <p:cNvSpPr/>
          <p:nvPr/>
        </p:nvSpPr>
        <p:spPr>
          <a:xfrm>
            <a:off x="882075" y="5589683"/>
            <a:ext cx="1645961" cy="54914"/>
          </a:xfrm>
          <a:prstGeom prst="rect">
            <a:avLst/>
          </a:prstGeom>
          <a:solidFill>
            <a:srgbClr val="FFD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5" name="TextBox 25"/>
          <p:cNvSpPr txBox="1"/>
          <p:nvPr/>
        </p:nvSpPr>
        <p:spPr>
          <a:xfrm>
            <a:off x="810361" y="5955443"/>
            <a:ext cx="3435350" cy="641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360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零门槛使用</a:t>
            </a:r>
            <a:endParaRPr sz="3600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</p:txBody>
      </p:sp>
      <p:sp>
        <p:nvSpPr>
          <p:cNvPr id="336" name="TextBox 27"/>
          <p:cNvSpPr txBox="1"/>
          <p:nvPr/>
        </p:nvSpPr>
        <p:spPr>
          <a:xfrm>
            <a:off x="882075" y="6780182"/>
            <a:ext cx="4527550" cy="1187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algn="l" defTabSz="457200">
              <a:lnSpc>
                <a:spcPct val="100000"/>
              </a:lnSpc>
              <a:defRPr sz="1200" b="0">
                <a:solidFill>
                  <a:srgbClr val="CCCCCC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zh-CN" sz="1800" b="1" i="0" u="none" strike="noStrike">
                <a:solidFill>
                  <a:srgbClr val="FFFFFF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无需编程背景，无需学习复杂工具，用自然语言描述需求，WorkBuddy 即可理解并执行。从新员工到高管，人人都能借助AI提升工作</a:t>
            </a:r>
            <a:r>
              <a:rPr sz="1800" b="1">
                <a:solidFill>
                  <a:srgbClr val="FFFFFF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效率，真正实现AI能力的普惠化。</a:t>
            </a:r>
            <a:endParaRPr sz="1200" b="0">
              <a:solidFill>
                <a:srgbClr val="CCCCCC">
                  <a:alpha val="100000"/>
                </a:srgbClr>
              </a:solidFill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7" name="Rounded Rectangle 28"/>
          <p:cNvSpPr/>
          <p:nvPr/>
        </p:nvSpPr>
        <p:spPr>
          <a:xfrm>
            <a:off x="6094285" y="5589683"/>
            <a:ext cx="5075046" cy="2883027"/>
          </a:xfrm>
          <a:prstGeom prst="roundRect">
            <a:avLst>
              <a:gd name="adj" fmla="val 3000"/>
            </a:avLst>
          </a:prstGeom>
          <a:solidFill>
            <a:srgbClr val="00A4FF">
              <a:alpha val="10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8" name="Rectangle 29"/>
          <p:cNvSpPr/>
          <p:nvPr/>
        </p:nvSpPr>
        <p:spPr>
          <a:xfrm>
            <a:off x="6368612" y="5589683"/>
            <a:ext cx="1645961" cy="54914"/>
          </a:xfrm>
          <a:prstGeom prst="rect">
            <a:avLst/>
          </a:prstGeom>
          <a:solidFill>
            <a:srgbClr val="E07C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9" name="TextBox 31"/>
          <p:cNvSpPr txBox="1"/>
          <p:nvPr/>
        </p:nvSpPr>
        <p:spPr>
          <a:xfrm>
            <a:off x="6231447" y="5864257"/>
            <a:ext cx="3435350" cy="641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360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流程智能编排</a:t>
            </a:r>
            <a:endParaRPr sz="3600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</p:txBody>
      </p:sp>
      <p:sp>
        <p:nvSpPr>
          <p:cNvPr id="340" name="TextBox 33"/>
          <p:cNvSpPr txBox="1"/>
          <p:nvPr/>
        </p:nvSpPr>
        <p:spPr>
          <a:xfrm>
            <a:off x="6231447" y="6780182"/>
            <a:ext cx="4527550" cy="11874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algn="l" defTabSz="457200">
              <a:lnSpc>
                <a:spcPct val="100000"/>
              </a:lnSpc>
              <a:defRPr sz="1200" b="0">
                <a:solidFill>
                  <a:srgbClr val="CCCCCC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zh-CN" sz="1800" b="1" i="0" u="none" strike="noStrike">
                <a:solidFill>
                  <a:srgbClr val="FFFFFF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自动拆解复杂任务为可执行的子步骤，协调多工具协同完成。"收集数据→分析→生成报告→发送邮件"一站式完</a:t>
            </a:r>
            <a:r>
              <a:rPr sz="1800" b="1">
                <a:solidFill>
                  <a:srgbClr val="FFFFFF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成，告别手动串流程的低效模式。</a:t>
            </a:r>
            <a:endParaRPr sz="1200" b="0">
              <a:solidFill>
                <a:srgbClr val="CCCCCC">
                  <a:alpha val="100000"/>
                </a:srgbClr>
              </a:solidFill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1" name="Rounded Rectangle 34"/>
          <p:cNvSpPr/>
          <p:nvPr/>
        </p:nvSpPr>
        <p:spPr>
          <a:xfrm>
            <a:off x="11580822" y="5589683"/>
            <a:ext cx="5075046" cy="2883027"/>
          </a:xfrm>
          <a:prstGeom prst="roundRect">
            <a:avLst>
              <a:gd name="adj" fmla="val 3000"/>
            </a:avLst>
          </a:prstGeom>
          <a:solidFill>
            <a:srgbClr val="00A4FF">
              <a:alpha val="10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sz="1800" b="1">
                <a:solidFill>
                  <a:srgbClr val="FFFFFF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企业级权限管控，数据不出域，操作全程可追溯。确保AI执行过程透明、合规、可审计，让企业放心将关键任务交给AI处理</a:t>
            </a:r>
            <a:endParaRPr sz="2700" b="1">
              <a:solidFill>
                <a:schemeClr val="lt1">
                  <a:alpha val="100000"/>
                </a:schemeClr>
              </a:solidFill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2" name="Rectangle 35"/>
          <p:cNvSpPr/>
          <p:nvPr/>
        </p:nvSpPr>
        <p:spPr>
          <a:xfrm>
            <a:off x="11855149" y="5589683"/>
            <a:ext cx="1645961" cy="54914"/>
          </a:xfrm>
          <a:prstGeom prst="rect">
            <a:avLst/>
          </a:prstGeom>
          <a:solidFill>
            <a:srgbClr val="FF8C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3" name="TextBox 37"/>
          <p:cNvSpPr txBox="1"/>
          <p:nvPr/>
        </p:nvSpPr>
        <p:spPr>
          <a:xfrm>
            <a:off x="11783435" y="5864257"/>
            <a:ext cx="3435350" cy="641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3600">
                <a:solidFill>
                  <a:srgbClr val="000000">
                    <a:alpha val="100000"/>
                  </a:srgbClr>
                </a:solidFill>
                <a:latin typeface="TencentSans W3"/>
                <a:ea typeface="TencentSans W3"/>
                <a:cs typeface="+mn-cs"/>
              </a:rPr>
              <a:t>安全可控</a:t>
            </a:r>
            <a:endParaRPr sz="3600">
              <a:solidFill>
                <a:srgbClr val="000000">
                  <a:alpha val="100000"/>
                </a:srgbClr>
              </a:solidFill>
              <a:latin typeface="TencentSans W3"/>
              <a:ea typeface="TencentSans W3"/>
              <a:cs typeface="+mn-cs"/>
            </a:endParaRPr>
          </a:p>
        </p:txBody>
      </p:sp>
      <p:sp>
        <p:nvSpPr>
          <p:cNvPr id="344" name="Rounded Rectangle 40"/>
          <p:cNvSpPr/>
          <p:nvPr/>
        </p:nvSpPr>
        <p:spPr>
          <a:xfrm>
            <a:off x="607748" y="8565388"/>
            <a:ext cx="7543988" cy="1029652"/>
          </a:xfrm>
          <a:prstGeom prst="roundRect">
            <a:avLst>
              <a:gd name="adj" fmla="val 3000"/>
            </a:avLst>
          </a:prstGeom>
          <a:noFill/>
          <a:ln w="15875">
            <a:solidFill>
              <a:srgbClr val="2F528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5" name="TextBox 41"/>
          <p:cNvSpPr txBox="1"/>
          <p:nvPr/>
        </p:nvSpPr>
        <p:spPr>
          <a:xfrm>
            <a:off x="882075" y="8747284"/>
            <a:ext cx="1377950" cy="520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FF6B6B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2800"/>
              <a:t>Before</a:t>
            </a:r>
            <a:endParaRPr sz="2800"/>
          </a:p>
        </p:txBody>
      </p:sp>
      <p:sp>
        <p:nvSpPr>
          <p:cNvPr id="346" name="TextBox 42"/>
          <p:cNvSpPr txBox="1"/>
          <p:nvPr/>
        </p:nvSpPr>
        <p:spPr>
          <a:xfrm>
            <a:off x="2260025" y="8718899"/>
            <a:ext cx="5492750" cy="698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algn="l" defTabSz="457200">
              <a:lnSpc>
                <a:spcPct val="100000"/>
              </a:lnSpc>
              <a:defRPr sz="1100" b="0">
                <a:solidFill>
                  <a:srgbClr val="99AACC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en-US" sz="2000" b="1" i="0" u="none" strike="noStrike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  <a:cs typeface="+mn-cs"/>
              </a:rPr>
              <a:t>手动整理 → 邮件轰炸 → 等审批 → 找文件 → 重复录入</a:t>
            </a:r>
            <a:endParaRPr sz="1100" b="0">
              <a:solidFill>
                <a:srgbClr val="99AACC">
                  <a:alpha val="100000"/>
                </a:srgbClr>
              </a:solidFill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7" name="TextBox 43"/>
          <p:cNvSpPr txBox="1"/>
          <p:nvPr/>
        </p:nvSpPr>
        <p:spPr>
          <a:xfrm>
            <a:off x="8288900" y="8730964"/>
            <a:ext cx="685817" cy="686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00CCFF"/>
                </a:solidFill>
              </a:defRPr>
            </a:pPr>
            <a:r>
              <a:t>→</a:t>
            </a:r>
          </a:p>
        </p:txBody>
      </p:sp>
      <p:sp>
        <p:nvSpPr>
          <p:cNvPr id="348" name="Rounded Rectangle 44"/>
          <p:cNvSpPr/>
          <p:nvPr/>
        </p:nvSpPr>
        <p:spPr>
          <a:xfrm>
            <a:off x="9111880" y="8565388"/>
            <a:ext cx="7543988" cy="1029652"/>
          </a:xfrm>
          <a:prstGeom prst="roundRect">
            <a:avLst>
              <a:gd name="adj" fmla="val 3000"/>
            </a:avLst>
          </a:prstGeom>
          <a:noFill/>
          <a:ln w="15875">
            <a:solidFill>
              <a:srgbClr val="2F528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9" name="TextBox 45"/>
          <p:cNvSpPr txBox="1"/>
          <p:nvPr/>
        </p:nvSpPr>
        <p:spPr>
          <a:xfrm>
            <a:off x="9383688" y="8718899"/>
            <a:ext cx="1651000" cy="520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1">
                <a:solidFill>
                  <a:srgbClr val="4ADE80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sz="2800"/>
              <a:t>After</a:t>
            </a:r>
            <a:endParaRPr sz="2800"/>
          </a:p>
        </p:txBody>
      </p:sp>
      <p:sp>
        <p:nvSpPr>
          <p:cNvPr id="350" name="TextBox 46"/>
          <p:cNvSpPr txBox="1"/>
          <p:nvPr/>
        </p:nvSpPr>
        <p:spPr>
          <a:xfrm>
            <a:off x="10758997" y="8718899"/>
            <a:ext cx="5492750" cy="698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algn="l" defTabSz="457200">
              <a:lnSpc>
                <a:spcPct val="100000"/>
              </a:lnSpc>
              <a:defRPr sz="1100" b="0">
                <a:solidFill>
                  <a:srgbClr val="CCCCCC">
                    <a:alpha val="100000"/>
                  </a:srgb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en-US" sz="2000" b="1" i="0" u="none" strike="noStrike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  <a:cs typeface="+mn-cs"/>
              </a:rPr>
              <a:t>一句话指令 → AI 自动执行 → 实时协同 → 智能推荐 → 专注创造</a:t>
            </a:r>
            <a:endParaRPr sz="1100" b="0">
              <a:solidFill>
                <a:srgbClr val="CCCCCC">
                  <a:alpha val="100000"/>
                </a:srgbClr>
              </a:solidFill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下箭头 17"/>
          <p:cNvSpPr/>
          <p:nvPr/>
        </p:nvSpPr>
        <p:spPr>
          <a:xfrm rot="10800000">
            <a:off x="13691910" y="4087688"/>
            <a:ext cx="317385" cy="1041509"/>
          </a:xfrm>
          <a:prstGeom prst="downArrow">
            <a:avLst/>
          </a:prstGeom>
          <a:gradFill flip="none" rotWithShape="1">
            <a:gsLst>
              <a:gs pos="100000">
                <a:srgbClr val="DFE4F7"/>
              </a:gs>
              <a:gs pos="0">
                <a:srgbClr val="98AEEA"/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rgbClr val="DFE4F7"/>
              </a:gs>
            </a:gsLst>
            <a:lin ang="16200000" scaled="1"/>
          </a:gradFill>
          <a:ln>
            <a:noFill/>
          </a:ln>
        </p:spPr>
        <p:txBody>
          <a:bodyPr anchor="ctr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 defTabSz="913765"/>
            <a:endParaRPr lang="zh-CN" altLang="en-US" sz="2700">
              <a:solidFill>
                <a:srgbClr val="FFFFFF"/>
              </a:solidFill>
              <a:latin typeface="腾讯体 W7"/>
              <a:ea typeface="腾讯体 W7"/>
            </a:endParaRPr>
          </a:p>
        </p:txBody>
      </p:sp>
      <p:sp>
        <p:nvSpPr>
          <p:cNvPr id="49" name="下箭头 17"/>
          <p:cNvSpPr/>
          <p:nvPr/>
        </p:nvSpPr>
        <p:spPr>
          <a:xfrm rot="10800000">
            <a:off x="10089980" y="4087688"/>
            <a:ext cx="317385" cy="1041509"/>
          </a:xfrm>
          <a:prstGeom prst="downArrow">
            <a:avLst/>
          </a:prstGeom>
          <a:gradFill flip="none" rotWithShape="1">
            <a:gsLst>
              <a:gs pos="100000">
                <a:srgbClr val="DFE4F7"/>
              </a:gs>
              <a:gs pos="0">
                <a:srgbClr val="98AEEA"/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rgbClr val="DFE4F7"/>
              </a:gs>
            </a:gsLst>
            <a:lin ang="16200000" scaled="1"/>
          </a:gradFill>
          <a:ln>
            <a:noFill/>
          </a:ln>
        </p:spPr>
        <p:txBody>
          <a:bodyPr anchor="ctr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 defTabSz="913765"/>
            <a:endParaRPr lang="zh-CN" altLang="en-US" sz="2700">
              <a:solidFill>
                <a:srgbClr val="FFFFFF"/>
              </a:solidFill>
              <a:latin typeface="腾讯体 W7"/>
              <a:ea typeface="腾讯体 W7"/>
            </a:endParaRPr>
          </a:p>
        </p:txBody>
      </p:sp>
      <p:sp>
        <p:nvSpPr>
          <p:cNvPr id="50" name="下箭头 17"/>
          <p:cNvSpPr/>
          <p:nvPr/>
        </p:nvSpPr>
        <p:spPr>
          <a:xfrm rot="10800000">
            <a:off x="6488046" y="4067850"/>
            <a:ext cx="317385" cy="1041509"/>
          </a:xfrm>
          <a:prstGeom prst="downArrow">
            <a:avLst/>
          </a:prstGeom>
          <a:gradFill flip="none" rotWithShape="1">
            <a:gsLst>
              <a:gs pos="100000">
                <a:srgbClr val="DFE4F7"/>
              </a:gs>
              <a:gs pos="0">
                <a:srgbClr val="98AEEA"/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rgbClr val="DFE4F7"/>
              </a:gs>
            </a:gsLst>
            <a:lin ang="16200000" scaled="1"/>
          </a:gradFill>
          <a:ln>
            <a:noFill/>
          </a:ln>
        </p:spPr>
        <p:txBody>
          <a:bodyPr anchor="ctr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 defTabSz="913765"/>
            <a:endParaRPr lang="zh-CN" altLang="en-US" sz="2700">
              <a:solidFill>
                <a:srgbClr val="FFFFFF"/>
              </a:solidFill>
              <a:latin typeface="腾讯体 W7"/>
              <a:ea typeface="腾讯体 W7"/>
            </a:endParaRPr>
          </a:p>
        </p:txBody>
      </p:sp>
      <p:sp>
        <p:nvSpPr>
          <p:cNvPr id="51" name="下箭头 17"/>
          <p:cNvSpPr/>
          <p:nvPr/>
        </p:nvSpPr>
        <p:spPr>
          <a:xfrm rot="10800000">
            <a:off x="2727422" y="4087688"/>
            <a:ext cx="317385" cy="1041509"/>
          </a:xfrm>
          <a:prstGeom prst="downArrow">
            <a:avLst/>
          </a:prstGeom>
          <a:gradFill flip="none" rotWithShape="1">
            <a:gsLst>
              <a:gs pos="100000">
                <a:srgbClr val="DFE4F7"/>
              </a:gs>
              <a:gs pos="0">
                <a:srgbClr val="98AEEA"/>
              </a:gs>
              <a:gs pos="100000">
                <a:schemeClr val="accent1">
                  <a:tint val="44500"/>
                  <a:satMod val="160000"/>
                </a:schemeClr>
              </a:gs>
              <a:gs pos="100000">
                <a:srgbClr val="DFE4F7"/>
              </a:gs>
            </a:gsLst>
            <a:lin ang="16200000" scaled="1"/>
          </a:gradFill>
          <a:ln>
            <a:noFill/>
          </a:ln>
        </p:spPr>
        <p:txBody>
          <a:bodyPr anchor="ctr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 defTabSz="913765"/>
            <a:endParaRPr lang="zh-CN" altLang="en-US" sz="2700">
              <a:solidFill>
                <a:srgbClr val="FFFFFF"/>
              </a:solidFill>
              <a:latin typeface="腾讯体 W7"/>
              <a:ea typeface="腾讯体 W7"/>
            </a:endParaRPr>
          </a:p>
        </p:txBody>
      </p:sp>
      <p:sp>
        <p:nvSpPr>
          <p:cNvPr id="52" name="文本框 105"/>
          <p:cNvSpPr txBox="1"/>
          <p:nvPr/>
        </p:nvSpPr>
        <p:spPr>
          <a:xfrm>
            <a:off x="875612" y="656621"/>
            <a:ext cx="10163175" cy="55335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595" dirty="0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方正兰亭中黑_GBK"/>
                <a:ea typeface="方正兰亭中黑_GBK"/>
              </a:rPr>
              <a:t>核心竞争力：统一技术底座上的产品家族</a:t>
            </a:r>
            <a:endParaRPr sz="2700" dirty="0"/>
          </a:p>
        </p:txBody>
      </p:sp>
      <p:sp>
        <p:nvSpPr>
          <p:cNvPr id="53" name="矩形 106"/>
          <p:cNvSpPr/>
          <p:nvPr/>
        </p:nvSpPr>
        <p:spPr>
          <a:xfrm>
            <a:off x="731690" y="690612"/>
            <a:ext cx="58146" cy="485504"/>
          </a:xfrm>
          <a:prstGeom prst="rect">
            <a:avLst/>
          </a:prstGeom>
          <a:solidFill>
            <a:srgbClr val="0052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700">
              <a:latin typeface="方正兰亭黑_GBK" panose="02000500000000000000" pitchFamily="2" charset="-122"/>
              <a:ea typeface="方正兰亭黑_GBK" panose="02000500000000000000" pitchFamily="2" charset="-122"/>
            </a:endParaRPr>
          </a:p>
        </p:txBody>
      </p:sp>
      <p:sp>
        <p:nvSpPr>
          <p:cNvPr id="54" name="矩形 34"/>
          <p:cNvSpPr/>
          <p:nvPr/>
        </p:nvSpPr>
        <p:spPr>
          <a:xfrm>
            <a:off x="1537298" y="4348410"/>
            <a:ext cx="15613199" cy="480390"/>
          </a:xfrm>
          <a:prstGeom prst="rect">
            <a:avLst/>
          </a:prstGeom>
          <a:solidFill>
            <a:srgbClr val="2741B1"/>
          </a:solidFill>
          <a:ln w="12700">
            <a:solidFill>
              <a:srgbClr val="2741B1"/>
            </a:solidFill>
          </a:ln>
        </p:spPr>
        <p:txBody>
          <a:bodyPr anchor="ctr"/>
          <a:lstStyle/>
          <a:p>
            <a:pPr lvl="0" algn="ctr"/>
            <a:r>
              <a:rPr lang="zh-CN" altLang="en-US" b="1">
                <a:solidFill>
                  <a:srgbClr val="FFFFFF">
                    <a:alpha val="100000"/>
                  </a:srgbClr>
                </a:solidFill>
              </a:rPr>
              <a:t>统一的</a:t>
            </a:r>
            <a:r>
              <a:rPr lang="en-US" b="1">
                <a:solidFill>
                  <a:srgbClr val="FFFFFF">
                    <a:alpha val="100000"/>
                  </a:srgbClr>
                </a:solidFill>
              </a:rPr>
              <a:t> Agentic </a:t>
            </a:r>
            <a:r>
              <a:rPr lang="zh-CN" altLang="en-US" b="1">
                <a:solidFill>
                  <a:srgbClr val="FFFFFF">
                    <a:alpha val="100000"/>
                  </a:srgbClr>
                </a:solidFill>
              </a:rPr>
              <a:t>能力建设（技术底座）</a:t>
            </a:r>
            <a:endParaRPr sz="2700"/>
          </a:p>
        </p:txBody>
      </p:sp>
      <p:sp>
        <p:nvSpPr>
          <p:cNvPr id="55" name="圆角矩形 54"/>
          <p:cNvSpPr/>
          <p:nvPr/>
        </p:nvSpPr>
        <p:spPr>
          <a:xfrm>
            <a:off x="1449083" y="3236590"/>
            <a:ext cx="3191447" cy="714375"/>
          </a:xfrm>
          <a:prstGeom prst="roundRect">
            <a:avLst/>
          </a:prstGeom>
          <a:solidFill>
            <a:srgbClr val="0188FB">
              <a:alpha val="100000"/>
            </a:srgbClr>
          </a:solidFill>
          <a:ln w="12700">
            <a:noFill/>
            <a:prstDash val="solid"/>
            <a:miter lim="800000"/>
          </a:ln>
        </p:spPr>
        <p:txBody>
          <a:bodyPr vert="horz" anchor="ctr"/>
          <a:lstStyle/>
          <a:p>
            <a:pPr algn="ctr" defTabSz="913765">
              <a:lnSpc>
                <a:spcPct val="13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r>
              <a:rPr lang="en-US" sz="2400" dirty="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</a:rPr>
              <a:t>CodeBuddy IDE</a:t>
            </a:r>
            <a:endParaRPr sz="2700" dirty="0"/>
          </a:p>
        </p:txBody>
      </p:sp>
      <p:sp>
        <p:nvSpPr>
          <p:cNvPr id="56" name="圆角矩形 55"/>
          <p:cNvSpPr/>
          <p:nvPr/>
        </p:nvSpPr>
        <p:spPr>
          <a:xfrm>
            <a:off x="8652949" y="3236590"/>
            <a:ext cx="3191447" cy="714375"/>
          </a:xfrm>
          <a:prstGeom prst="roundRect">
            <a:avLst/>
          </a:prstGeom>
          <a:solidFill>
            <a:srgbClr val="0188FB">
              <a:alpha val="100000"/>
            </a:srgbClr>
          </a:solidFill>
          <a:ln w="12700">
            <a:noFill/>
            <a:prstDash val="solid"/>
            <a:miter lim="800000"/>
          </a:ln>
        </p:spPr>
        <p:txBody>
          <a:bodyPr vert="horz" anchor="ctr"/>
          <a:lstStyle/>
          <a:p>
            <a:pPr algn="ctr" defTabSz="913765">
              <a:lnSpc>
                <a:spcPct val="13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</a:rPr>
              <a:t>WorkBuddy</a:t>
            </a:r>
            <a:endParaRPr sz="2700"/>
          </a:p>
        </p:txBody>
      </p:sp>
      <p:sp>
        <p:nvSpPr>
          <p:cNvPr id="57" name="圆角矩形 56"/>
          <p:cNvSpPr/>
          <p:nvPr/>
        </p:nvSpPr>
        <p:spPr>
          <a:xfrm>
            <a:off x="5051017" y="3236590"/>
            <a:ext cx="3191447" cy="714375"/>
          </a:xfrm>
          <a:prstGeom prst="roundRect">
            <a:avLst/>
          </a:prstGeom>
          <a:solidFill>
            <a:srgbClr val="0188FB">
              <a:alpha val="100000"/>
            </a:srgbClr>
          </a:solidFill>
          <a:ln w="12700">
            <a:noFill/>
            <a:prstDash val="solid"/>
            <a:miter lim="800000"/>
          </a:ln>
        </p:spPr>
        <p:txBody>
          <a:bodyPr vert="horz" anchor="ctr"/>
          <a:lstStyle/>
          <a:p>
            <a:pPr algn="ctr" defTabSz="913765">
              <a:lnSpc>
                <a:spcPct val="13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r>
              <a:rPr lang="en-US" sz="2400" dirty="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</a:rPr>
              <a:t>CodeBuddy Agents</a:t>
            </a:r>
            <a:endParaRPr sz="2700" dirty="0"/>
          </a:p>
        </p:txBody>
      </p:sp>
      <p:sp>
        <p:nvSpPr>
          <p:cNvPr id="58" name="圆角矩形 57"/>
          <p:cNvSpPr/>
          <p:nvPr/>
        </p:nvSpPr>
        <p:spPr>
          <a:xfrm>
            <a:off x="12254881" y="3236590"/>
            <a:ext cx="3191447" cy="714375"/>
          </a:xfrm>
          <a:prstGeom prst="roundRect">
            <a:avLst/>
          </a:prstGeom>
          <a:solidFill>
            <a:srgbClr val="0188FB">
              <a:alpha val="100000"/>
            </a:srgbClr>
          </a:solidFill>
          <a:ln w="12700">
            <a:noFill/>
            <a:prstDash val="solid"/>
            <a:miter lim="800000"/>
          </a:ln>
        </p:spPr>
        <p:txBody>
          <a:bodyPr vert="horz" anchor="ctr"/>
          <a:lstStyle/>
          <a:p>
            <a:pPr algn="ctr" defTabSz="913765">
              <a:lnSpc>
                <a:spcPct val="13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</a:rPr>
              <a:t>AI Desgin &amp;...</a:t>
            </a:r>
            <a:endParaRPr sz="2700"/>
          </a:p>
        </p:txBody>
      </p:sp>
      <p:sp>
        <p:nvSpPr>
          <p:cNvPr id="59" name="矩形 58"/>
          <p:cNvSpPr/>
          <p:nvPr/>
        </p:nvSpPr>
        <p:spPr>
          <a:xfrm>
            <a:off x="15856814" y="3236590"/>
            <a:ext cx="1293681" cy="714375"/>
          </a:xfrm>
          <a:prstGeom prst="rect">
            <a:avLst/>
          </a:prstGeom>
          <a:solidFill>
            <a:srgbClr val="0188FB">
              <a:alpha val="100000"/>
            </a:srgbClr>
          </a:solidFill>
          <a:ln w="12700">
            <a:noFill/>
            <a:prstDash val="solid"/>
            <a:miter lim="800000"/>
          </a:ln>
        </p:spPr>
        <p:txBody>
          <a:bodyPr vert="horz" anchor="ctr"/>
          <a:lstStyle/>
          <a:p>
            <a:pPr algn="ctr" defTabSz="913765">
              <a:lnSpc>
                <a:spcPct val="13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</a:rPr>
              <a:t>Claw</a:t>
            </a:r>
            <a:endParaRPr sz="2700">
              <a:solidFill>
                <a:schemeClr val="tx1">
                  <a:alpha val="10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60" name="圆角矩形 12"/>
          <p:cNvSpPr/>
          <p:nvPr/>
        </p:nvSpPr>
        <p:spPr>
          <a:xfrm>
            <a:off x="-151698" y="3316801"/>
            <a:ext cx="1600781" cy="553953"/>
          </a:xfrm>
          <a:prstGeom prst="roundRect">
            <a:avLst/>
          </a:prstGeom>
          <a:noFill/>
          <a:ln w="0">
            <a:noFill/>
          </a:ln>
        </p:spPr>
        <p:txBody>
          <a:bodyPr anchor="ctr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 defTabSz="913765"/>
            <a:r>
              <a:rPr lang="zh-CN" altLang="en-US">
                <a:solidFill>
                  <a:srgbClr val="000000">
                    <a:alpha val="100000"/>
                  </a:srgbClr>
                </a:solidFill>
                <a:latin typeface="腾讯体 W7"/>
                <a:ea typeface="腾讯体 W7"/>
              </a:rPr>
              <a:t>产品</a:t>
            </a:r>
            <a:endParaRPr sz="2700"/>
          </a:p>
        </p:txBody>
      </p:sp>
      <p:sp>
        <p:nvSpPr>
          <p:cNvPr id="61" name="矩形 33"/>
          <p:cNvSpPr/>
          <p:nvPr/>
        </p:nvSpPr>
        <p:spPr>
          <a:xfrm>
            <a:off x="1537298" y="5129196"/>
            <a:ext cx="15613199" cy="4605198"/>
          </a:xfrm>
          <a:prstGeom prst="rect">
            <a:avLst/>
          </a:prstGeom>
          <a:solidFill>
            <a:srgbClr val="E9E9E9">
              <a:alpha val="86000"/>
            </a:srgbClr>
          </a:solidFill>
          <a:ln w="9525">
            <a:solidFill>
              <a:srgbClr val="5C5C5C"/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endParaRPr sz="2700"/>
          </a:p>
        </p:txBody>
      </p:sp>
      <p:sp>
        <p:nvSpPr>
          <p:cNvPr id="62" name="圆角矩形 12"/>
          <p:cNvSpPr/>
          <p:nvPr/>
        </p:nvSpPr>
        <p:spPr>
          <a:xfrm>
            <a:off x="15493" y="6842635"/>
            <a:ext cx="1600781" cy="553953"/>
          </a:xfrm>
          <a:prstGeom prst="roundRect">
            <a:avLst/>
          </a:prstGeom>
          <a:noFill/>
          <a:ln w="0">
            <a:noFill/>
          </a:ln>
        </p:spPr>
        <p:txBody>
          <a:bodyPr anchor="ctr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 defTabSz="913765"/>
            <a:r>
              <a:rPr lang="en-US">
                <a:solidFill>
                  <a:srgbClr val="000000">
                    <a:alpha val="100000"/>
                  </a:srgbClr>
                </a:solidFill>
                <a:latin typeface="腾讯体 W7"/>
                <a:ea typeface="腾讯体 W7"/>
              </a:rPr>
              <a:t>Agent </a:t>
            </a:r>
            <a:endParaRPr sz="2700"/>
          </a:p>
          <a:p>
            <a:pPr algn="ctr" defTabSz="913765"/>
            <a:r>
              <a:rPr lang="zh-CN" altLang="en-US">
                <a:solidFill>
                  <a:srgbClr val="000000">
                    <a:alpha val="100000"/>
                  </a:srgbClr>
                </a:solidFill>
                <a:latin typeface="腾讯体 W7"/>
                <a:ea typeface="腾讯体 W7"/>
              </a:rPr>
              <a:t>核心能力</a:t>
            </a:r>
            <a:endParaRPr sz="2700"/>
          </a:p>
        </p:txBody>
      </p:sp>
      <p:sp>
        <p:nvSpPr>
          <p:cNvPr id="70" name="文本框 69"/>
          <p:cNvSpPr txBox="1"/>
          <p:nvPr/>
        </p:nvSpPr>
        <p:spPr>
          <a:xfrm>
            <a:off x="3620705" y="9087290"/>
            <a:ext cx="11287125" cy="369332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>
                <a:latin typeface="TencentSans W7"/>
                <a:ea typeface="TencentSans W7"/>
              </a:rPr>
              <a:t>智能规划、分层记忆、自动压缩、长任务执行、权限</a:t>
            </a:r>
            <a:r>
              <a:rPr lang="en-US">
                <a:latin typeface="TencentSans W7"/>
                <a:ea typeface="TencentSans W7"/>
              </a:rPr>
              <a:t>&amp;</a:t>
            </a:r>
            <a:r>
              <a:rPr lang="zh-CN" altLang="en-US">
                <a:latin typeface="TencentSans W7"/>
                <a:ea typeface="TencentSans W7"/>
              </a:rPr>
              <a:t>安全保障</a:t>
            </a:r>
            <a:r>
              <a:rPr lang="en-US">
                <a:latin typeface="TencentSans W7"/>
                <a:ea typeface="TencentSans W7"/>
              </a:rPr>
              <a:t> </a:t>
            </a:r>
            <a:r>
              <a:rPr lang="zh-CN" altLang="en-US">
                <a:latin typeface="TencentSans W7"/>
                <a:ea typeface="TencentSans W7"/>
              </a:rPr>
              <a:t>皆有的</a:t>
            </a:r>
            <a:r>
              <a:rPr lang="en-US">
                <a:latin typeface="TencentSans W7"/>
                <a:ea typeface="TencentSans W7"/>
              </a:rPr>
              <a:t> Agent </a:t>
            </a:r>
            <a:r>
              <a:rPr lang="zh-CN" altLang="en-US">
                <a:latin typeface="TencentSans W7"/>
                <a:ea typeface="TencentSans W7"/>
              </a:rPr>
              <a:t>智能体</a:t>
            </a:r>
            <a:endParaRPr sz="2700"/>
          </a:p>
        </p:txBody>
      </p:sp>
      <p:sp>
        <p:nvSpPr>
          <p:cNvPr id="71" name="文本框 4"/>
          <p:cNvSpPr txBox="1"/>
          <p:nvPr/>
        </p:nvSpPr>
        <p:spPr>
          <a:xfrm>
            <a:off x="1457198" y="1601149"/>
            <a:ext cx="15773400" cy="1397114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just" defTabSz="914400">
              <a:lnSpc>
                <a:spcPct val="150000"/>
              </a:lnSpc>
              <a:defRPr sz="1400" spc="28">
                <a:solidFill>
                  <a:srgbClr val="DDDDDD"/>
                </a:solidFill>
                <a:latin typeface="方正兰亭刊黑_GBK" panose="02000000000000000000" charset="-122"/>
                <a:ea typeface="方正兰亭刊黑_GBK" panose="02000000000000000000" charset="-122"/>
                <a:cs typeface="方正兰亭刊黑_GBK" panose="02000000000000000000" charset="-122"/>
                <a:sym typeface="方正兰亭刊黑_GBK" panose="02000000000000000000" charset="-122"/>
              </a:defRPr>
            </a:lvl1pPr>
          </a:lstStyle>
          <a:p>
            <a:r>
              <a:rPr lang="zh-CN" altLang="en-US" sz="21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拒绝各自为战，每做一个新场景就要重新造轮子；</a:t>
            </a:r>
            <a:r>
              <a:rPr lang="en-US" sz="21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CodeBuddy </a:t>
            </a:r>
            <a:r>
              <a:rPr lang="zh-CN" altLang="en-US" sz="21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用统一的</a:t>
            </a:r>
            <a:r>
              <a:rPr lang="en-US" sz="21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 Agentic </a:t>
            </a:r>
            <a:r>
              <a:rPr lang="zh-CN" altLang="en-US" sz="21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技术底座，让</a:t>
            </a:r>
            <a:r>
              <a:rPr lang="en-US" sz="21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 IDE</a:t>
            </a:r>
            <a:r>
              <a:rPr lang="zh-CN" altLang="en-US" sz="21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、云端</a:t>
            </a:r>
            <a:r>
              <a:rPr lang="en-US" sz="21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 Agent</a:t>
            </a:r>
            <a:r>
              <a:rPr lang="zh-CN" altLang="en-US" sz="21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、</a:t>
            </a:r>
            <a:r>
              <a:rPr lang="en-US" sz="21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WorkBuddy </a:t>
            </a:r>
            <a:r>
              <a:rPr lang="zh-CN" altLang="en-US" sz="21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等产品共享同一套</a:t>
            </a:r>
            <a:r>
              <a:rPr lang="en-US" sz="21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 Agentic </a:t>
            </a:r>
            <a:r>
              <a:rPr lang="zh-CN" altLang="en-US" sz="21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规划、记忆、压缩和治理内核。底座能力越强，每条产品线都同步变强</a:t>
            </a:r>
            <a:r>
              <a:rPr lang="en-US" sz="21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 —— </a:t>
            </a:r>
            <a:r>
              <a:rPr lang="zh-CN" altLang="en-US" sz="2100" dirty="0">
                <a:solidFill>
                  <a:srgbClr val="636364">
                    <a:alpha val="100000"/>
                  </a:srgbClr>
                </a:solidFill>
                <a:latin typeface="方正兰亭黑_GBK"/>
                <a:ea typeface="方正兰亭黑_GBK"/>
                <a:cs typeface="方正兰亭刊黑_GBK"/>
                <a:sym typeface="方正兰亭刊黑_GBK"/>
              </a:rPr>
              <a:t>竞品的单点追赶永远跑不过我们的体系化演进。</a:t>
            </a:r>
            <a:endParaRPr sz="2100" dirty="0"/>
          </a:p>
        </p:txBody>
      </p:sp>
      <p:grpSp>
        <p:nvGrpSpPr>
          <p:cNvPr id="2" name="组合 1"/>
          <p:cNvGrpSpPr/>
          <p:nvPr/>
        </p:nvGrpSpPr>
        <p:grpSpPr>
          <a:xfrm>
            <a:off x="1809593" y="5454000"/>
            <a:ext cx="15068609" cy="3558733"/>
            <a:chOff x="1809593" y="5454000"/>
            <a:chExt cx="15068609" cy="3558733"/>
          </a:xfrm>
        </p:grpSpPr>
        <p:sp>
          <p:nvSpPr>
            <p:cNvPr id="63" name="圆角矩形 82"/>
            <p:cNvSpPr/>
            <p:nvPr/>
          </p:nvSpPr>
          <p:spPr>
            <a:xfrm>
              <a:off x="1809593" y="5454000"/>
              <a:ext cx="4678454" cy="160704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0">
              <a:prstDash val="solid"/>
            </a:ln>
          </p:spPr>
          <p:txBody>
            <a:bodyPr vert="horz" wrap="square" anchor="t"/>
            <a:lstStyle>
              <a:lvl1pPr marL="0" lvl="0" indent="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1pPr>
              <a:lvl2pPr marL="457200" lvl="1" indent="1143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2pPr>
              <a:lvl3pPr marL="914400" lvl="2" indent="2286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3pPr>
              <a:lvl4pPr marL="1371600" lvl="3" indent="3429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4pPr>
              <a:lvl5pPr marL="1828800" lvl="4" indent="4572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5pPr>
              <a:lvl6pPr marL="2286000" lvl="5" indent="5715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6pPr>
              <a:lvl7pPr marL="2743200" lvl="6" indent="6858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7pPr>
              <a:lvl8pPr marL="3200400" lvl="7" indent="8001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8pPr>
              <a:lvl9pPr marL="3657600" lvl="8" indent="9144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1500"/>
                </a:spcBef>
              </a:pPr>
              <a:r>
                <a:rPr lang="zh-CN" altLang="en-US">
                  <a:solidFill>
                    <a:srgbClr val="000000">
                      <a:alpha val="100000"/>
                    </a:srgbClr>
                  </a:solidFill>
                  <a:latin typeface="腾讯体 W7"/>
                  <a:ea typeface="腾讯体 W7"/>
                </a:rPr>
                <a:t>上下文压缩引擎</a:t>
              </a:r>
              <a:endParaRPr sz="2700"/>
            </a:p>
          </p:txBody>
        </p:sp>
        <p:sp>
          <p:nvSpPr>
            <p:cNvPr id="64" name="文本框 44"/>
            <p:cNvSpPr txBox="1"/>
            <p:nvPr/>
          </p:nvSpPr>
          <p:spPr>
            <a:xfrm>
              <a:off x="2010993" y="6099685"/>
              <a:ext cx="4275651" cy="714375"/>
            </a:xfrm>
            <a:prstGeom prst="rect">
              <a:avLst/>
            </a:prstGeom>
            <a:solidFill>
              <a:srgbClr val="D9D9D9"/>
            </a:solidFill>
          </p:spPr>
          <p:txBody>
            <a:bodyPr/>
            <a:lstStyle/>
            <a:p>
              <a:pPr lvl="0" algn="ctr"/>
              <a:r>
                <a:rPr 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AI </a:t>
              </a:r>
              <a:r>
                <a:rPr lang="zh-CN" alt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驱动的智能摘要，</a:t>
              </a:r>
              <a:r>
                <a:rPr 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200K+</a:t>
              </a:r>
              <a:r>
                <a:rPr lang="zh-CN" alt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的上下文窗口，</a:t>
              </a:r>
              <a:r>
                <a:rPr 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PreCompact Hook </a:t>
              </a:r>
              <a:r>
                <a:rPr lang="zh-CN" alt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压缩前保留关键信息</a:t>
              </a:r>
              <a:endParaRPr sz="2700"/>
            </a:p>
          </p:txBody>
        </p:sp>
        <p:sp>
          <p:nvSpPr>
            <p:cNvPr id="65" name="圆角矩形 82"/>
            <p:cNvSpPr/>
            <p:nvPr/>
          </p:nvSpPr>
          <p:spPr>
            <a:xfrm>
              <a:off x="7004671" y="5454000"/>
              <a:ext cx="4678454" cy="160704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0">
              <a:prstDash val="solid"/>
            </a:ln>
          </p:spPr>
          <p:txBody>
            <a:bodyPr vert="horz" wrap="square" anchor="t"/>
            <a:lstStyle>
              <a:lvl1pPr marL="0" lvl="0" indent="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1pPr>
              <a:lvl2pPr marL="457200" lvl="1" indent="1143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2pPr>
              <a:lvl3pPr marL="914400" lvl="2" indent="2286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3pPr>
              <a:lvl4pPr marL="1371600" lvl="3" indent="3429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4pPr>
              <a:lvl5pPr marL="1828800" lvl="4" indent="4572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5pPr>
              <a:lvl6pPr marL="2286000" lvl="5" indent="5715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6pPr>
              <a:lvl7pPr marL="2743200" lvl="6" indent="6858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7pPr>
              <a:lvl8pPr marL="3200400" lvl="7" indent="8001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8pPr>
              <a:lvl9pPr marL="3657600" lvl="8" indent="9144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1500"/>
                </a:spcBef>
              </a:pPr>
              <a:r>
                <a:rPr lang="zh-CN" altLang="en-US">
                  <a:solidFill>
                    <a:srgbClr val="000000">
                      <a:alpha val="100000"/>
                    </a:srgbClr>
                  </a:solidFill>
                  <a:latin typeface="腾讯体 W7"/>
                  <a:ea typeface="腾讯体 W7"/>
                </a:rPr>
                <a:t>分层记忆系统</a:t>
              </a:r>
              <a:endParaRPr sz="2700"/>
            </a:p>
          </p:txBody>
        </p:sp>
        <p:sp>
          <p:nvSpPr>
            <p:cNvPr id="66" name="圆角矩形 82"/>
            <p:cNvSpPr/>
            <p:nvPr/>
          </p:nvSpPr>
          <p:spPr>
            <a:xfrm>
              <a:off x="12199748" y="5454000"/>
              <a:ext cx="4678454" cy="160704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0">
              <a:prstDash val="solid"/>
            </a:ln>
          </p:spPr>
          <p:txBody>
            <a:bodyPr vert="horz" wrap="square" anchor="t"/>
            <a:lstStyle>
              <a:lvl1pPr marL="0" lvl="0" indent="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1pPr>
              <a:lvl2pPr marL="457200" lvl="1" indent="1143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2pPr>
              <a:lvl3pPr marL="914400" lvl="2" indent="2286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3pPr>
              <a:lvl4pPr marL="1371600" lvl="3" indent="3429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4pPr>
              <a:lvl5pPr marL="1828800" lvl="4" indent="4572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5pPr>
              <a:lvl6pPr marL="2286000" lvl="5" indent="5715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6pPr>
              <a:lvl7pPr marL="2743200" lvl="6" indent="6858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7pPr>
              <a:lvl8pPr marL="3200400" lvl="7" indent="8001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8pPr>
              <a:lvl9pPr marL="3657600" lvl="8" indent="9144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1500"/>
                </a:spcBef>
              </a:pPr>
              <a:r>
                <a:rPr lang="en-US">
                  <a:solidFill>
                    <a:srgbClr val="000000">
                      <a:alpha val="100000"/>
                    </a:srgbClr>
                  </a:solidFill>
                  <a:latin typeface="腾讯体 W7"/>
                  <a:ea typeface="腾讯体 W7"/>
                </a:rPr>
                <a:t>Spec </a:t>
              </a:r>
              <a:r>
                <a:rPr lang="zh-CN" altLang="en-US">
                  <a:solidFill>
                    <a:srgbClr val="000000">
                      <a:alpha val="100000"/>
                    </a:srgbClr>
                  </a:solidFill>
                  <a:latin typeface="腾讯体 W7"/>
                  <a:ea typeface="腾讯体 W7"/>
                </a:rPr>
                <a:t>规约驱动</a:t>
              </a:r>
              <a:endParaRPr sz="2700"/>
            </a:p>
          </p:txBody>
        </p:sp>
        <p:sp>
          <p:nvSpPr>
            <p:cNvPr id="67" name="圆角矩形 82"/>
            <p:cNvSpPr/>
            <p:nvPr/>
          </p:nvSpPr>
          <p:spPr>
            <a:xfrm>
              <a:off x="1809593" y="7405687"/>
              <a:ext cx="4678454" cy="160704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0">
              <a:prstDash val="solid"/>
            </a:ln>
          </p:spPr>
          <p:txBody>
            <a:bodyPr vert="horz" wrap="square" anchor="t"/>
            <a:lstStyle>
              <a:lvl1pPr marL="0" lvl="0" indent="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1pPr>
              <a:lvl2pPr marL="457200" lvl="1" indent="1143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2pPr>
              <a:lvl3pPr marL="914400" lvl="2" indent="2286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3pPr>
              <a:lvl4pPr marL="1371600" lvl="3" indent="3429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4pPr>
              <a:lvl5pPr marL="1828800" lvl="4" indent="4572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5pPr>
              <a:lvl6pPr marL="2286000" lvl="5" indent="5715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6pPr>
              <a:lvl7pPr marL="2743200" lvl="6" indent="6858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7pPr>
              <a:lvl8pPr marL="3200400" lvl="7" indent="8001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8pPr>
              <a:lvl9pPr marL="3657600" lvl="8" indent="9144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1500"/>
                </a:spcBef>
              </a:pPr>
              <a:r>
                <a:rPr lang="en-US">
                  <a:solidFill>
                    <a:srgbClr val="000000">
                      <a:alpha val="100000"/>
                    </a:srgbClr>
                  </a:solidFill>
                  <a:latin typeface="腾讯体 W7"/>
                  <a:ea typeface="腾讯体 W7"/>
                </a:rPr>
                <a:t>Plan </a:t>
              </a:r>
              <a:r>
                <a:rPr lang="zh-CN" altLang="en-US">
                  <a:solidFill>
                    <a:srgbClr val="000000">
                      <a:alpha val="100000"/>
                    </a:srgbClr>
                  </a:solidFill>
                  <a:latin typeface="腾讯体 W7"/>
                  <a:ea typeface="腾讯体 W7"/>
                </a:rPr>
                <a:t>智能规划</a:t>
              </a:r>
              <a:endParaRPr sz="2700"/>
            </a:p>
          </p:txBody>
        </p:sp>
        <p:sp>
          <p:nvSpPr>
            <p:cNvPr id="68" name="圆角矩形 82"/>
            <p:cNvSpPr/>
            <p:nvPr/>
          </p:nvSpPr>
          <p:spPr>
            <a:xfrm>
              <a:off x="7004671" y="7405687"/>
              <a:ext cx="4678454" cy="160704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0">
              <a:prstDash val="solid"/>
            </a:ln>
          </p:spPr>
          <p:txBody>
            <a:bodyPr vert="horz" wrap="square" anchor="t"/>
            <a:lstStyle>
              <a:lvl1pPr marL="0" lvl="0" indent="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1pPr>
              <a:lvl2pPr marL="457200" lvl="1" indent="1143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2pPr>
              <a:lvl3pPr marL="914400" lvl="2" indent="2286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3pPr>
              <a:lvl4pPr marL="1371600" lvl="3" indent="3429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4pPr>
              <a:lvl5pPr marL="1828800" lvl="4" indent="4572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5pPr>
              <a:lvl6pPr marL="2286000" lvl="5" indent="5715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6pPr>
              <a:lvl7pPr marL="2743200" lvl="6" indent="6858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7pPr>
              <a:lvl8pPr marL="3200400" lvl="7" indent="8001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8pPr>
              <a:lvl9pPr marL="3657600" lvl="8" indent="9144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1500"/>
                </a:spcBef>
              </a:pPr>
              <a:r>
                <a:rPr lang="en-US">
                  <a:solidFill>
                    <a:srgbClr val="000000">
                      <a:alpha val="100000"/>
                    </a:srgbClr>
                  </a:solidFill>
                  <a:latin typeface="腾讯体 W7"/>
                  <a:ea typeface="腾讯体 W7"/>
                </a:rPr>
                <a:t>SubAgent &amp; Agent Teams</a:t>
              </a:r>
              <a:endParaRPr sz="2700"/>
            </a:p>
          </p:txBody>
        </p:sp>
        <p:sp>
          <p:nvSpPr>
            <p:cNvPr id="69" name="圆角矩形 82"/>
            <p:cNvSpPr/>
            <p:nvPr/>
          </p:nvSpPr>
          <p:spPr>
            <a:xfrm>
              <a:off x="12199748" y="7405687"/>
              <a:ext cx="4678454" cy="1607046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0">
              <a:prstDash val="solid"/>
            </a:ln>
          </p:spPr>
          <p:txBody>
            <a:bodyPr vert="horz" wrap="square" anchor="t"/>
            <a:lstStyle>
              <a:lvl1pPr marL="0" lvl="0" indent="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1pPr>
              <a:lvl2pPr marL="457200" lvl="1" indent="1143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2pPr>
              <a:lvl3pPr marL="914400" lvl="2" indent="2286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3pPr>
              <a:lvl4pPr marL="1371600" lvl="3" indent="3429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4pPr>
              <a:lvl5pPr marL="1828800" lvl="4" indent="4572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5pPr>
              <a:lvl6pPr marL="2286000" lvl="5" indent="5715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6pPr>
              <a:lvl7pPr marL="2743200" lvl="6" indent="6858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7pPr>
              <a:lvl8pPr marL="3200400" lvl="7" indent="8001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8pPr>
              <a:lvl9pPr marL="3657600" lvl="8" indent="914400" algn="l" defTabSz="91440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800" b="1" i="0" u="none" strike="noStrike" kern="1200" spc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/>
                  <a:ea typeface="微软雅黑" panose="020B0503020204020204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ts val="1500"/>
                </a:spcBef>
              </a:pPr>
              <a:r>
                <a:rPr lang="en-US">
                  <a:solidFill>
                    <a:srgbClr val="000000">
                      <a:alpha val="100000"/>
                    </a:srgbClr>
                  </a:solidFill>
                  <a:latin typeface="腾讯体 W7"/>
                  <a:ea typeface="腾讯体 W7"/>
                </a:rPr>
                <a:t>Hooks </a:t>
              </a:r>
              <a:r>
                <a:rPr lang="zh-CN" altLang="en-US">
                  <a:solidFill>
                    <a:srgbClr val="000000">
                      <a:alpha val="100000"/>
                    </a:srgbClr>
                  </a:solidFill>
                  <a:latin typeface="腾讯体 W7"/>
                  <a:ea typeface="腾讯体 W7"/>
                </a:rPr>
                <a:t>体系</a:t>
              </a:r>
              <a:endParaRPr sz="2700"/>
            </a:p>
          </p:txBody>
        </p:sp>
        <p:sp>
          <p:nvSpPr>
            <p:cNvPr id="72" name="文本框 44"/>
            <p:cNvSpPr txBox="1"/>
            <p:nvPr/>
          </p:nvSpPr>
          <p:spPr>
            <a:xfrm>
              <a:off x="7206071" y="6128260"/>
              <a:ext cx="4275651" cy="714375"/>
            </a:xfrm>
            <a:prstGeom prst="rect">
              <a:avLst/>
            </a:prstGeom>
            <a:solidFill>
              <a:srgbClr val="D9D9D9"/>
            </a:solidFill>
          </p:spPr>
          <p:txBody>
            <a:bodyPr/>
            <a:lstStyle/>
            <a:p>
              <a:pPr lvl="0" algn="ctr"/>
              <a:r>
                <a:rPr lang="zh-CN" alt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用户记忆</a:t>
              </a:r>
              <a:r>
                <a:rPr 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/</a:t>
              </a:r>
              <a:r>
                <a:rPr lang="zh-CN" alt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项目记忆</a:t>
              </a:r>
              <a:r>
                <a:rPr 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/</a:t>
              </a:r>
              <a:r>
                <a:rPr lang="zh-CN" alt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本地记忆，支持记忆跨会话持久、智能记住用户偏好，越用越聪明</a:t>
              </a:r>
              <a:endParaRPr sz="2700"/>
            </a:p>
          </p:txBody>
        </p:sp>
        <p:sp>
          <p:nvSpPr>
            <p:cNvPr id="73" name="文本框 44"/>
            <p:cNvSpPr txBox="1"/>
            <p:nvPr/>
          </p:nvSpPr>
          <p:spPr>
            <a:xfrm>
              <a:off x="12401150" y="6128260"/>
              <a:ext cx="4275651" cy="714375"/>
            </a:xfrm>
            <a:prstGeom prst="rect">
              <a:avLst/>
            </a:prstGeom>
            <a:solidFill>
              <a:srgbClr val="D9D9D9"/>
            </a:solidFill>
          </p:spPr>
          <p:txBody>
            <a:bodyPr/>
            <a:lstStyle/>
            <a:p>
              <a:pPr lvl="0" algn="ctr"/>
              <a:r>
                <a:rPr 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Skills</a:t>
              </a:r>
              <a:r>
                <a:rPr lang="zh-CN" alt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、</a:t>
              </a:r>
              <a:r>
                <a:rPr 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MCP</a:t>
              </a:r>
              <a:r>
                <a:rPr lang="zh-CN" alt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、</a:t>
              </a:r>
              <a:r>
                <a:rPr 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SubAgent</a:t>
              </a:r>
              <a:r>
                <a:rPr lang="zh-CN" alt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、</a:t>
              </a:r>
              <a:r>
                <a:rPr 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Plugins </a:t>
              </a:r>
              <a:r>
                <a:rPr lang="zh-CN" alt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等机制全脸支持，内置</a:t>
              </a:r>
              <a:r>
                <a:rPr 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 Plugin 市场</a:t>
              </a:r>
              <a:r>
                <a:rPr lang="zh-CN" alt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，落地规约编程</a:t>
              </a:r>
              <a:endParaRPr sz="2700"/>
            </a:p>
          </p:txBody>
        </p:sp>
        <p:sp>
          <p:nvSpPr>
            <p:cNvPr id="74" name="文本框 44"/>
            <p:cNvSpPr txBox="1"/>
            <p:nvPr/>
          </p:nvSpPr>
          <p:spPr>
            <a:xfrm>
              <a:off x="2010993" y="7997925"/>
              <a:ext cx="4275651" cy="714375"/>
            </a:xfrm>
            <a:prstGeom prst="rect">
              <a:avLst/>
            </a:prstGeom>
            <a:solidFill>
              <a:srgbClr val="D9D9D9"/>
            </a:solidFill>
          </p:spPr>
          <p:txBody>
            <a:bodyPr/>
            <a:lstStyle/>
            <a:p>
              <a:pPr lvl="0" algn="ctr"/>
              <a:r>
                <a:rPr lang="zh-CN" alt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内置智能规划引擎，完善任务的澄清、规划、审阅、执行、验收、优化全流程</a:t>
              </a:r>
              <a:endParaRPr sz="2700"/>
            </a:p>
          </p:txBody>
        </p:sp>
        <p:sp>
          <p:nvSpPr>
            <p:cNvPr id="75" name="文本框 44"/>
            <p:cNvSpPr txBox="1"/>
            <p:nvPr/>
          </p:nvSpPr>
          <p:spPr>
            <a:xfrm>
              <a:off x="7206071" y="7997925"/>
              <a:ext cx="4275651" cy="714375"/>
            </a:xfrm>
            <a:prstGeom prst="rect">
              <a:avLst/>
            </a:prstGeom>
            <a:solidFill>
              <a:srgbClr val="D9D9D9"/>
            </a:solidFill>
          </p:spPr>
          <p:txBody>
            <a:bodyPr/>
            <a:lstStyle/>
            <a:p>
              <a:pPr lvl="0" algn="ctr"/>
              <a:r>
                <a:rPr lang="zh-CN" alt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一个人即团队，复杂任务自动分解为多个</a:t>
              </a:r>
              <a:r>
                <a:rPr 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SubAgent </a:t>
              </a:r>
              <a:r>
                <a:rPr lang="zh-CN" alt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协作完成</a:t>
              </a:r>
              <a:endParaRPr sz="2700"/>
            </a:p>
          </p:txBody>
        </p:sp>
        <p:sp>
          <p:nvSpPr>
            <p:cNvPr id="76" name="文本框 44"/>
            <p:cNvSpPr txBox="1"/>
            <p:nvPr/>
          </p:nvSpPr>
          <p:spPr>
            <a:xfrm>
              <a:off x="12401150" y="7997925"/>
              <a:ext cx="4275651" cy="714375"/>
            </a:xfrm>
            <a:prstGeom prst="rect">
              <a:avLst/>
            </a:prstGeom>
            <a:solidFill>
              <a:srgbClr val="D9D9D9"/>
            </a:solidFill>
          </p:spPr>
          <p:txBody>
            <a:bodyPr/>
            <a:lstStyle/>
            <a:p>
              <a:pPr lvl="0" algn="ctr"/>
              <a:r>
                <a:rPr 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Agentic 9 </a:t>
              </a:r>
              <a:r>
                <a:rPr lang="zh-CN" alt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大生命周期事件全部支持，实现工具拦截</a:t>
              </a:r>
              <a:r>
                <a:rPr 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/</a:t>
              </a:r>
              <a:r>
                <a:rPr lang="zh-CN" alt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上下文注入</a:t>
              </a:r>
              <a:r>
                <a:rPr 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/</a:t>
              </a:r>
              <a:r>
                <a:rPr lang="zh-CN" alt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流控制</a:t>
              </a:r>
              <a:r>
                <a:rPr 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 </a:t>
              </a:r>
              <a:r>
                <a:rPr lang="zh-CN" altLang="en-US" sz="1575">
                  <a:solidFill>
                    <a:srgbClr val="000000">
                      <a:alpha val="100000"/>
                    </a:srgbClr>
                  </a:solidFill>
                  <a:latin typeface="inherit"/>
                  <a:ea typeface="inherit"/>
                </a:rPr>
                <a:t>等行为</a:t>
              </a:r>
              <a:endParaRPr sz="2700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矩形 88"/>
          <p:cNvSpPr/>
          <p:nvPr/>
        </p:nvSpPr>
        <p:spPr>
          <a:xfrm>
            <a:off x="487793" y="457233"/>
            <a:ext cx="38764" cy="323669"/>
          </a:xfrm>
          <a:prstGeom prst="rect">
            <a:avLst/>
          </a:prstGeom>
          <a:solidFill>
            <a:srgbClr val="0052D9"/>
          </a:solidFill>
          <a:ln w="12700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</a:defRPr>
            </a:pPr>
            <a:endParaRPr lang="zh-CN" altLang="en-US" sz="1800" kern="1200">
              <a:solidFill>
                <a:srgbClr val="FFFFFF"/>
              </a:solidFill>
              <a:latin typeface="方正兰亭黑_GBK" panose="02000500000000000000" pitchFamily="2" charset="-122"/>
              <a:ea typeface="方正兰亭黑_GBK" panose="02000500000000000000" pitchFamily="2" charset="-122"/>
            </a:endParaRPr>
          </a:p>
        </p:txBody>
      </p:sp>
      <p:grpSp>
        <p:nvGrpSpPr>
          <p:cNvPr id="230" name="组合 229"/>
          <p:cNvGrpSpPr/>
          <p:nvPr/>
        </p:nvGrpSpPr>
        <p:grpSpPr>
          <a:xfrm>
            <a:off x="641320" y="1512371"/>
            <a:ext cx="16519355" cy="7522704"/>
            <a:chOff x="462881" y="1060410"/>
            <a:chExt cx="11196069" cy="5300040"/>
          </a:xfrm>
        </p:grpSpPr>
        <p:graphicFrame>
          <p:nvGraphicFramePr>
            <p:cNvPr id="231" name="231"/>
            <p:cNvGraphicFramePr/>
            <p:nvPr/>
          </p:nvGraphicFramePr>
          <p:xfrm>
            <a:off x="583741" y="1060410"/>
            <a:ext cx="10954349" cy="24846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cxnSp>
          <p:nvCxnSpPr>
            <p:cNvPr id="232" name="直线箭头连接符 7"/>
            <p:cNvCxnSpPr/>
            <p:nvPr/>
          </p:nvCxnSpPr>
          <p:spPr>
            <a:xfrm>
              <a:off x="462881" y="3342449"/>
              <a:ext cx="11196069" cy="0"/>
            </a:xfrm>
            <a:prstGeom prst="straightConnector1">
              <a:avLst/>
            </a:prstGeom>
            <a:noFill/>
            <a:ln w="53975" cap="flat">
              <a:solidFill>
                <a:srgbClr val="0188FB"/>
              </a:solidFill>
              <a:prstDash val="solid"/>
              <a:miter lim="800000"/>
              <a:tailEnd type="triangle" w="med" len="med"/>
            </a:ln>
          </p:spPr>
        </p:cxnSp>
        <p:cxnSp>
          <p:nvCxnSpPr>
            <p:cNvPr id="233" name="直线连接符 23"/>
            <p:cNvCxnSpPr/>
            <p:nvPr/>
          </p:nvCxnSpPr>
          <p:spPr>
            <a:xfrm>
              <a:off x="462881" y="3342449"/>
              <a:ext cx="8213342" cy="0"/>
            </a:xfrm>
            <a:prstGeom prst="line">
              <a:avLst/>
            </a:prstGeom>
            <a:noFill/>
            <a:ln w="50800">
              <a:solidFill>
                <a:srgbClr val="87C120"/>
              </a:solidFill>
              <a:prstDash val="solid"/>
              <a:miter lim="800000"/>
            </a:ln>
          </p:spPr>
        </p:cxnSp>
        <p:sp>
          <p:nvSpPr>
            <p:cNvPr id="234" name="椭圆 19"/>
            <p:cNvSpPr/>
            <p:nvPr/>
          </p:nvSpPr>
          <p:spPr>
            <a:xfrm>
              <a:off x="8596896" y="3272682"/>
              <a:ext cx="158655" cy="156318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FFB700"/>
              </a:solidFill>
              <a:prstDash val="solid"/>
              <a:miter lim="800000"/>
            </a:ln>
          </p:spPr>
          <p:txBody>
            <a:bodyPr anchor="ctr"/>
            <a:lstStyle>
              <a:lvl1pPr marL="0" lvl="0" indent="0" algn="ctr" defTabSz="41275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solidFill>
                    <a:srgbClr val="000000"/>
                  </a:solidFill>
                  <a:latin typeface="Helvetica Neue"/>
                  <a:ea typeface="Helvetica Neue"/>
                </a:defRPr>
              </a:lvl1pPr>
              <a:lvl2pPr marL="0" lvl="1" indent="114300" algn="ctr" defTabSz="41275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solidFill>
                    <a:srgbClr val="000000"/>
                  </a:solidFill>
                  <a:latin typeface="Helvetica Neue"/>
                  <a:ea typeface="Helvetica Neue"/>
                </a:defRPr>
              </a:lvl2pPr>
              <a:lvl3pPr marL="0" lvl="2" indent="228600" algn="ctr" defTabSz="41275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solidFill>
                    <a:srgbClr val="000000"/>
                  </a:solidFill>
                  <a:latin typeface="Helvetica Neue"/>
                  <a:ea typeface="Helvetica Neue"/>
                </a:defRPr>
              </a:lvl3pPr>
              <a:lvl4pPr marL="0" lvl="3" indent="342900" algn="ctr" defTabSz="41275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solidFill>
                    <a:srgbClr val="000000"/>
                  </a:solidFill>
                  <a:latin typeface="Helvetica Neue"/>
                  <a:ea typeface="Helvetica Neue"/>
                </a:defRPr>
              </a:lvl4pPr>
              <a:lvl5pPr marL="0" lvl="4" indent="457200" algn="ctr" defTabSz="41275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solidFill>
                    <a:srgbClr val="000000"/>
                  </a:solidFill>
                  <a:latin typeface="Helvetica Neue"/>
                  <a:ea typeface="Helvetica Neue"/>
                </a:defRPr>
              </a:lvl5pPr>
              <a:lvl6pPr marL="0" lvl="5" indent="571500" algn="ctr" defTabSz="41275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solidFill>
                    <a:srgbClr val="000000"/>
                  </a:solidFill>
                  <a:latin typeface="Helvetica Neue"/>
                  <a:ea typeface="Helvetica Neue"/>
                </a:defRPr>
              </a:lvl6pPr>
              <a:lvl7pPr marL="0" lvl="6" indent="685800" algn="ctr" defTabSz="41275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solidFill>
                    <a:srgbClr val="000000"/>
                  </a:solidFill>
                  <a:latin typeface="Helvetica Neue"/>
                  <a:ea typeface="Helvetica Neue"/>
                </a:defRPr>
              </a:lvl7pPr>
              <a:lvl8pPr marL="0" lvl="7" indent="800100" algn="ctr" defTabSz="41275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solidFill>
                    <a:srgbClr val="000000"/>
                  </a:solidFill>
                  <a:latin typeface="Helvetica Neue"/>
                  <a:ea typeface="Helvetica Neue"/>
                </a:defRPr>
              </a:lvl8pPr>
              <a:lvl9pPr marL="0" lvl="8" indent="914400" algn="ctr" defTabSz="41275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solidFill>
                    <a:srgbClr val="000000"/>
                  </a:solidFill>
                  <a:latin typeface="Helvetica Neue"/>
                  <a:ea typeface="Helvetica Neue"/>
                </a:defRPr>
              </a:lvl9pPr>
            </a:lstStyle>
            <a:p>
              <a:pPr algn="ctr">
                <a:buClrTx/>
                <a:buSzTx/>
                <a:buFontTx/>
                <a:buNone/>
              </a:pPr>
              <a:endParaRPr lang="zh-CN" sz="1600" b="1">
                <a:solidFill>
                  <a:srgbClr val="FFFFFF">
                    <a:alpha val="100000"/>
                  </a:srgbClr>
                </a:solidFill>
                <a:latin typeface="TencentSans W3"/>
                <a:ea typeface="TencentSans W3"/>
              </a:endParaRPr>
            </a:p>
          </p:txBody>
        </p:sp>
        <p:sp>
          <p:nvSpPr>
            <p:cNvPr id="235" name=" 15"/>
            <p:cNvSpPr/>
            <p:nvPr/>
          </p:nvSpPr>
          <p:spPr>
            <a:xfrm>
              <a:off x="7780808" y="3515551"/>
              <a:ext cx="1790829" cy="301125"/>
            </a:xfrm>
            <a:prstGeom prst="rect">
              <a:avLst/>
            </a:prstGeom>
          </p:spPr>
          <p:txBody>
            <a:bodyPr anchor="ctr"/>
            <a:lstStyle>
              <a:lvl1pPr marL="0" lvl="0" indent="0" algn="ctr" defTabSz="41275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solidFill>
                    <a:srgbClr val="000000"/>
                  </a:solidFill>
                  <a:latin typeface="Helvetica Neue"/>
                  <a:ea typeface="Helvetica Neue"/>
                </a:defRPr>
              </a:lvl1pPr>
              <a:lvl2pPr marL="0" lvl="1" indent="114300" algn="ctr" defTabSz="41275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solidFill>
                    <a:srgbClr val="000000"/>
                  </a:solidFill>
                  <a:latin typeface="Helvetica Neue"/>
                  <a:ea typeface="Helvetica Neue"/>
                </a:defRPr>
              </a:lvl2pPr>
              <a:lvl3pPr marL="0" lvl="2" indent="228600" algn="ctr" defTabSz="41275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solidFill>
                    <a:srgbClr val="000000"/>
                  </a:solidFill>
                  <a:latin typeface="Helvetica Neue"/>
                  <a:ea typeface="Helvetica Neue"/>
                </a:defRPr>
              </a:lvl3pPr>
              <a:lvl4pPr marL="0" lvl="3" indent="342900" algn="ctr" defTabSz="41275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solidFill>
                    <a:srgbClr val="000000"/>
                  </a:solidFill>
                  <a:latin typeface="Helvetica Neue"/>
                  <a:ea typeface="Helvetica Neue"/>
                </a:defRPr>
              </a:lvl4pPr>
              <a:lvl5pPr marL="0" lvl="4" indent="457200" algn="ctr" defTabSz="41275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solidFill>
                    <a:srgbClr val="000000"/>
                  </a:solidFill>
                  <a:latin typeface="Helvetica Neue"/>
                  <a:ea typeface="Helvetica Neue"/>
                </a:defRPr>
              </a:lvl5pPr>
              <a:lvl6pPr marL="0" lvl="5" indent="571500" algn="ctr" defTabSz="41275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solidFill>
                    <a:srgbClr val="000000"/>
                  </a:solidFill>
                  <a:latin typeface="Helvetica Neue"/>
                  <a:ea typeface="Helvetica Neue"/>
                </a:defRPr>
              </a:lvl6pPr>
              <a:lvl7pPr marL="0" lvl="6" indent="685800" algn="ctr" defTabSz="41275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solidFill>
                    <a:srgbClr val="000000"/>
                  </a:solidFill>
                  <a:latin typeface="Helvetica Neue"/>
                  <a:ea typeface="Helvetica Neue"/>
                </a:defRPr>
              </a:lvl7pPr>
              <a:lvl8pPr marL="0" lvl="7" indent="800100" algn="ctr" defTabSz="41275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solidFill>
                    <a:srgbClr val="000000"/>
                  </a:solidFill>
                  <a:latin typeface="Helvetica Neue"/>
                  <a:ea typeface="Helvetica Neue"/>
                </a:defRPr>
              </a:lvl8pPr>
              <a:lvl9pPr marL="0" lvl="8" indent="914400" algn="ctr" defTabSz="41275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solidFill>
                    <a:srgbClr val="000000"/>
                  </a:solidFill>
                  <a:latin typeface="Helvetica Neue"/>
                  <a:ea typeface="Helvetica Neue"/>
                </a:defRPr>
              </a:lvl9pPr>
            </a:lstStyle>
            <a:p>
              <a:pPr lvl="0" algn="ctr">
                <a:buClrTx/>
                <a:buSzTx/>
                <a:buFontTx/>
                <a:buNone/>
              </a:pPr>
              <a:r>
                <a:rPr lang="en-US" sz="1750" b="1" dirty="0">
                  <a:solidFill>
                    <a:srgbClr val="1E66EF">
                      <a:alpha val="100000"/>
                    </a:srgbClr>
                  </a:solidFill>
                  <a:latin typeface="TencentSans W3"/>
                  <a:ea typeface="TencentSans W3"/>
                  <a:cs typeface="+mn-cs"/>
                </a:rPr>
                <a:t>WorkBuddy </a:t>
              </a:r>
              <a:r>
                <a:rPr lang="zh-CN" sz="1750" b="1" dirty="0">
                  <a:solidFill>
                    <a:srgbClr val="1E66EF">
                      <a:alpha val="100000"/>
                    </a:srgbClr>
                  </a:solidFill>
                  <a:latin typeface="TencentSans W3"/>
                  <a:ea typeface="TencentSans W3"/>
                  <a:cs typeface="+mn-cs"/>
                </a:rPr>
                <a:t>内测</a:t>
              </a:r>
              <a:endParaRPr dirty="0"/>
            </a:p>
          </p:txBody>
        </p:sp>
        <p:sp>
          <p:nvSpPr>
            <p:cNvPr id="236" name="文本框 25"/>
            <p:cNvSpPr txBox="1"/>
            <p:nvPr/>
          </p:nvSpPr>
          <p:spPr>
            <a:xfrm>
              <a:off x="887929" y="4397978"/>
              <a:ext cx="4884994" cy="1824355"/>
            </a:xfrm>
            <a:prstGeom prst="rect">
              <a:avLst/>
            </a:prstGeom>
          </p:spPr>
          <p:txBody>
            <a:bodyPr/>
            <a:lstStyle>
              <a:lvl1pPr marL="0" lvl="0" indent="0" algn="ctr" defTabSz="4127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Helvetica Neue"/>
                  <a:ea typeface="Helvetica Neue"/>
                </a:defRPr>
              </a:lvl1pPr>
              <a:lvl2pPr marL="0" lvl="1" indent="114300" algn="ctr" defTabSz="4127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Helvetica Neue"/>
                  <a:ea typeface="Helvetica Neue"/>
                </a:defRPr>
              </a:lvl2pPr>
              <a:lvl3pPr marL="0" lvl="2" indent="228600" algn="ctr" defTabSz="4127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Helvetica Neue"/>
                  <a:ea typeface="Helvetica Neue"/>
                </a:defRPr>
              </a:lvl3pPr>
              <a:lvl4pPr marL="0" lvl="3" indent="342900" algn="ctr" defTabSz="4127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Helvetica Neue"/>
                  <a:ea typeface="Helvetica Neue"/>
                </a:defRPr>
              </a:lvl4pPr>
              <a:lvl5pPr marL="0" lvl="4" indent="457200" algn="ctr" defTabSz="4127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Helvetica Neue"/>
                  <a:ea typeface="Helvetica Neue"/>
                </a:defRPr>
              </a:lvl5pPr>
              <a:lvl6pPr marL="0" lvl="5" indent="571500" algn="ctr" defTabSz="4127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Helvetica Neue"/>
                  <a:ea typeface="Helvetica Neue"/>
                </a:defRPr>
              </a:lvl6pPr>
              <a:lvl7pPr marL="0" lvl="6" indent="685800" algn="ctr" defTabSz="4127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Helvetica Neue"/>
                  <a:ea typeface="Helvetica Neue"/>
                </a:defRPr>
              </a:lvl7pPr>
              <a:lvl8pPr marL="0" lvl="7" indent="800100" algn="ctr" defTabSz="4127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Helvetica Neue"/>
                  <a:ea typeface="Helvetica Neue"/>
                </a:defRPr>
              </a:lvl8pPr>
              <a:lvl9pPr marL="0" lvl="8" indent="914400" algn="ctr" defTabSz="4127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Helvetica Neue"/>
                  <a:ea typeface="Helvetica Neue"/>
                </a:defRPr>
              </a:lvl9pPr>
            </a:lstStyle>
            <a:p>
              <a:pPr marL="285750" lvl="0" indent="-285750" algn="just" defTabSz="412750">
                <a:lnSpc>
                  <a:spcPct val="200000"/>
                </a:lnSpc>
                <a:buClrTx/>
                <a:buSzTx/>
                <a:buFont typeface="Wingdings" panose="05000000000000000000" charset="0"/>
                <a:buChar char="l"/>
                <a:defRPr sz="1500" b="1" i="0" u="none" strike="noStrike" spc="0" baseline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defRPr>
              </a:pPr>
              <a:r>
                <a:rPr lang="en-US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95% </a:t>
              </a:r>
              <a:r>
                <a:rPr lang="zh-CN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研发岗用户，上万非研发岗用户</a:t>
              </a:r>
              <a:r>
                <a:rPr lang="en-US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 </a:t>
              </a:r>
              <a:endParaRPr lang="en-US" sz="2000" b="1" i="0" strike="noStrike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  <a:cs typeface="+mn-cs"/>
              </a:endParaRPr>
            </a:p>
            <a:p>
              <a:pPr marL="285750" lvl="0" indent="-285750" algn="just" defTabSz="412750">
                <a:lnSpc>
                  <a:spcPct val="200000"/>
                </a:lnSpc>
                <a:buClrTx/>
                <a:buSzTx/>
                <a:buFont typeface="Wingdings" panose="05000000000000000000" charset="0"/>
                <a:buChar char="l"/>
                <a:defRPr sz="1500" b="1" i="0" u="none" strike="noStrike" spc="0" baseline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defRPr>
              </a:pPr>
              <a:r>
                <a:rPr lang="zh-CN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随着</a:t>
              </a:r>
              <a:r>
                <a:rPr lang="en-US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 Coding Agentic </a:t>
              </a:r>
              <a:r>
                <a:rPr lang="zh-CN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的成熟，</a:t>
              </a:r>
              <a:r>
                <a:rPr lang="en-US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Tokens </a:t>
              </a:r>
              <a:r>
                <a:rPr lang="zh-CN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消耗翻了</a:t>
              </a:r>
              <a:r>
                <a:rPr lang="en-US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 11 </a:t>
              </a:r>
              <a:r>
                <a:rPr lang="zh-CN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倍</a:t>
              </a:r>
              <a:r>
                <a:rPr lang="en-US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 </a:t>
              </a:r>
              <a:endParaRPr lang="en-US" sz="2000" b="1" i="0" strike="noStrike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  <a:cs typeface="+mn-cs"/>
              </a:endParaRPr>
            </a:p>
            <a:p>
              <a:pPr marL="285750" lvl="0" indent="-285750" algn="just" defTabSz="412750">
                <a:lnSpc>
                  <a:spcPct val="200000"/>
                </a:lnSpc>
                <a:buClrTx/>
                <a:buSzTx/>
                <a:buFont typeface="Wingdings" panose="05000000000000000000" charset="0"/>
                <a:buChar char="l"/>
                <a:defRPr sz="1500" b="1" i="0" u="none" strike="noStrike" spc="0" baseline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defRPr>
              </a:pPr>
              <a:r>
                <a:rPr lang="zh-CN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深入使用的团队，</a:t>
              </a:r>
              <a:r>
                <a:rPr lang="en-US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AI </a:t>
              </a:r>
              <a:r>
                <a:rPr lang="zh-CN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代码生成占比平均</a:t>
              </a:r>
              <a:r>
                <a:rPr lang="en-US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 90%+</a:t>
              </a:r>
              <a:endParaRPr lang="en-US" sz="2000" b="1" i="0" strike="noStrike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  <a:cs typeface="+mn-cs"/>
              </a:endParaRPr>
            </a:p>
            <a:p>
              <a:pPr marL="285750" lvl="0" indent="-285750" algn="just" defTabSz="412750">
                <a:lnSpc>
                  <a:spcPct val="200000"/>
                </a:lnSpc>
                <a:buClrTx/>
                <a:buSzTx/>
                <a:buFont typeface="Wingdings" panose="05000000000000000000" charset="0"/>
                <a:buChar char="l"/>
                <a:defRPr sz="1500" b="1" i="0" u="none" strike="noStrike" spc="0" baseline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defRPr>
              </a:pPr>
              <a:endParaRPr lang="en-US" sz="2000" b="1" i="0" strike="noStrike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  <a:cs typeface="+mn-cs"/>
              </a:endParaRPr>
            </a:p>
          </p:txBody>
        </p:sp>
        <p:sp>
          <p:nvSpPr>
            <p:cNvPr id="237" name="文本框 25"/>
            <p:cNvSpPr txBox="1"/>
            <p:nvPr/>
          </p:nvSpPr>
          <p:spPr>
            <a:xfrm>
              <a:off x="6959145" y="4397978"/>
              <a:ext cx="4382223" cy="1824358"/>
            </a:xfrm>
            <a:prstGeom prst="rect">
              <a:avLst/>
            </a:prstGeom>
          </p:spPr>
          <p:txBody>
            <a:bodyPr/>
            <a:lstStyle>
              <a:lvl1pPr marL="0" lvl="0" indent="0" algn="ctr" defTabSz="4127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Helvetica Neue"/>
                  <a:ea typeface="Helvetica Neue"/>
                </a:defRPr>
              </a:lvl1pPr>
              <a:lvl2pPr marL="0" lvl="1" indent="114300" algn="ctr" defTabSz="4127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Helvetica Neue"/>
                  <a:ea typeface="Helvetica Neue"/>
                </a:defRPr>
              </a:lvl2pPr>
              <a:lvl3pPr marL="0" lvl="2" indent="228600" algn="ctr" defTabSz="4127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Helvetica Neue"/>
                  <a:ea typeface="Helvetica Neue"/>
                </a:defRPr>
              </a:lvl3pPr>
              <a:lvl4pPr marL="0" lvl="3" indent="342900" algn="ctr" defTabSz="4127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Helvetica Neue"/>
                  <a:ea typeface="Helvetica Neue"/>
                </a:defRPr>
              </a:lvl4pPr>
              <a:lvl5pPr marL="0" lvl="4" indent="457200" algn="ctr" defTabSz="4127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Helvetica Neue"/>
                  <a:ea typeface="Helvetica Neue"/>
                </a:defRPr>
              </a:lvl5pPr>
              <a:lvl6pPr marL="0" lvl="5" indent="571500" algn="ctr" defTabSz="4127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Helvetica Neue"/>
                  <a:ea typeface="Helvetica Neue"/>
                </a:defRPr>
              </a:lvl6pPr>
              <a:lvl7pPr marL="0" lvl="6" indent="685800" algn="ctr" defTabSz="4127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Helvetica Neue"/>
                  <a:ea typeface="Helvetica Neue"/>
                </a:defRPr>
              </a:lvl7pPr>
              <a:lvl8pPr marL="0" lvl="7" indent="800100" algn="ctr" defTabSz="4127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Helvetica Neue"/>
                  <a:ea typeface="Helvetica Neue"/>
                </a:defRPr>
              </a:lvl8pPr>
              <a:lvl9pPr marL="0" lvl="8" indent="914400" algn="ctr" defTabSz="41275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1500" b="1" i="0" u="none" strike="noStrike" kern="1200" spc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Helvetica Neue"/>
                  <a:ea typeface="Helvetica Neue"/>
                </a:defRPr>
              </a:lvl9pPr>
            </a:lstStyle>
            <a:p>
              <a:pPr marL="285750" lvl="0" indent="-285750" algn="just" defTabSz="412750">
                <a:lnSpc>
                  <a:spcPct val="200000"/>
                </a:lnSpc>
                <a:buClrTx/>
                <a:buSzTx/>
                <a:buFont typeface="Wingdings" panose="05000000000000000000" charset="0"/>
                <a:buChar char="l"/>
                <a:defRPr sz="1500" b="1" i="0" u="none" strike="noStrike" spc="0" baseline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defRPr>
              </a:pPr>
              <a:r>
                <a:rPr lang="en-US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3</a:t>
              </a:r>
              <a:r>
                <a:rPr lang="zh-CN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个月内，</a:t>
              </a:r>
              <a:r>
                <a:rPr lang="en-US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Tokens </a:t>
              </a:r>
              <a:r>
                <a:rPr lang="zh-CN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消耗再翻</a:t>
              </a:r>
              <a:r>
                <a:rPr lang="en-US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 2.5 </a:t>
              </a:r>
              <a:r>
                <a:rPr lang="zh-CN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倍</a:t>
              </a:r>
              <a:endParaRPr lang="zh-CN" sz="2000" b="1" i="0" strike="noStrike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  <a:cs typeface="+mn-cs"/>
              </a:endParaRPr>
            </a:p>
            <a:p>
              <a:pPr marL="285750" lvl="0" indent="-285750" algn="just" defTabSz="412750">
                <a:lnSpc>
                  <a:spcPct val="200000"/>
                </a:lnSpc>
                <a:buClrTx/>
                <a:buSzTx/>
                <a:buFont typeface="Wingdings" panose="05000000000000000000" charset="0"/>
                <a:buChar char="l"/>
                <a:defRPr sz="1500" b="1" i="0" u="none" strike="noStrike" spc="0" baseline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defRPr>
              </a:pPr>
              <a:r>
                <a:rPr lang="zh-CN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目前腾讯内部非研发岗的使用率为</a:t>
              </a:r>
              <a:r>
                <a:rPr lang="en-US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 16.5%</a:t>
              </a:r>
              <a:endParaRPr lang="en-US" sz="2000" b="1" i="0" strike="noStrike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  <a:cs typeface="+mn-cs"/>
              </a:endParaRPr>
            </a:p>
            <a:p>
              <a:pPr marL="285750" lvl="0" indent="-285750" algn="just" defTabSz="412750">
                <a:lnSpc>
                  <a:spcPct val="200000"/>
                </a:lnSpc>
                <a:buClrTx/>
                <a:buSzTx/>
                <a:buFont typeface="Wingdings" panose="05000000000000000000" charset="0"/>
                <a:buChar char="l"/>
                <a:defRPr sz="1500" b="1" i="0" u="none" strike="noStrike" spc="0" baseline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defRPr>
              </a:pPr>
              <a:r>
                <a:rPr lang="zh-CN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后台</a:t>
              </a:r>
              <a:r>
                <a:rPr lang="en-US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 Agent </a:t>
              </a:r>
              <a:r>
                <a:rPr lang="zh-CN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任务数，从每天</a:t>
              </a:r>
              <a:r>
                <a:rPr lang="en-US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 27 </a:t>
              </a:r>
              <a:r>
                <a:rPr lang="zh-CN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万</a:t>
              </a:r>
              <a:r>
                <a:rPr lang="en-US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 -&gt; 66.7 </a:t>
              </a:r>
              <a:r>
                <a:rPr lang="zh-CN" sz="2000" b="1" i="0" strike="noStrike">
                  <a:ln>
                    <a:noFill/>
                  </a:ln>
                  <a:solidFill>
                    <a:srgbClr val="403ED6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rPr>
                <a:t>万</a:t>
              </a:r>
              <a:endParaRPr lang="zh-CN" sz="2000" b="1" i="0" strike="noStrike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  <a:cs typeface="+mn-cs"/>
              </a:endParaRPr>
            </a:p>
            <a:p>
              <a:pPr marL="285750" lvl="0" indent="-285750" algn="just" defTabSz="412750">
                <a:lnSpc>
                  <a:spcPct val="200000"/>
                </a:lnSpc>
                <a:buClrTx/>
                <a:buSzTx/>
                <a:buFont typeface="Wingdings" panose="05000000000000000000" charset="0"/>
                <a:buChar char="l"/>
                <a:defRPr sz="1500" b="1" i="0" u="none" strike="noStrike" spc="0" baseline="0">
                  <a:ln>
                    <a:noFill/>
                  </a:ln>
                  <a:solidFill>
                    <a:srgbClr val="000000">
                      <a:alpha val="100000"/>
                    </a:srgbClr>
                  </a:solidFill>
                  <a:effectLst/>
                  <a:latin typeface="TencentSans W7"/>
                  <a:ea typeface="TencentSans W7"/>
                  <a:cs typeface="+mn-cs"/>
                </a:defRPr>
              </a:pPr>
              <a:endParaRPr lang="en-US" sz="2000" b="1" i="0" strike="noStrike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  <a:cs typeface="+mn-cs"/>
              </a:endParaRPr>
            </a:p>
          </p:txBody>
        </p:sp>
        <p:sp>
          <p:nvSpPr>
            <p:cNvPr id="238" name="圆角矩形 117"/>
            <p:cNvSpPr/>
            <p:nvPr/>
          </p:nvSpPr>
          <p:spPr>
            <a:xfrm>
              <a:off x="1046974" y="4050639"/>
              <a:ext cx="2702182" cy="347339"/>
            </a:xfrm>
            <a:prstGeom prst="roundRect">
              <a:avLst/>
            </a:prstGeom>
            <a:gradFill rotWithShape="1">
              <a:gsLst>
                <a:gs pos="0">
                  <a:srgbClr val="CFC7F4"/>
                </a:gs>
                <a:gs pos="100000">
                  <a:srgbClr val="2741B1"/>
                </a:gs>
              </a:gsLst>
              <a:lin ang="8100000" scaled="1"/>
            </a:gradFill>
            <a:ln w="12700" cap="flat" cmpd="sng">
              <a:solidFill>
                <a:srgbClr val="4472C4"/>
              </a:solidFill>
              <a:prstDash val="solid"/>
              <a:miter lim="800000"/>
            </a:ln>
          </p:spPr>
          <p:txBody>
            <a:bodyPr vert="horz" wrap="square" anchor="b"/>
            <a:lstStyle>
              <a:lvl1pPr marL="0" lvl="0" algn="l" defTabSz="914400">
                <a:lnSpc>
                  <a:spcPct val="130000"/>
                </a:lnSpc>
                <a:defRPr sz="1800" kern="1200">
                  <a:solidFill>
                    <a:schemeClr val="tx1"/>
                  </a:solidFill>
                  <a:latin typeface="默认字体"/>
                  <a:ea typeface="默认字体"/>
                </a:defRPr>
              </a:lvl1pPr>
              <a:lvl2pPr marL="457200" lvl="1" algn="l" defTabSz="914400">
                <a:lnSpc>
                  <a:spcPct val="130000"/>
                </a:lnSpc>
                <a:defRPr sz="1800" kern="1200">
                  <a:solidFill>
                    <a:schemeClr val="tx1"/>
                  </a:solidFill>
                  <a:latin typeface="默认字体"/>
                  <a:ea typeface="默认字体"/>
                </a:defRPr>
              </a:lvl2pPr>
              <a:lvl3pPr marL="914400" lvl="2" algn="l" defTabSz="914400">
                <a:lnSpc>
                  <a:spcPct val="130000"/>
                </a:lnSpc>
                <a:defRPr sz="1800" kern="1200">
                  <a:solidFill>
                    <a:schemeClr val="tx1"/>
                  </a:solidFill>
                  <a:latin typeface="默认字体"/>
                  <a:ea typeface="默认字体"/>
                </a:defRPr>
              </a:lvl3pPr>
              <a:lvl4pPr marL="1371600" lvl="3" algn="l" defTabSz="914400">
                <a:lnSpc>
                  <a:spcPct val="130000"/>
                </a:lnSpc>
                <a:defRPr sz="1800" kern="1200">
                  <a:solidFill>
                    <a:schemeClr val="tx1"/>
                  </a:solidFill>
                  <a:latin typeface="默认字体"/>
                  <a:ea typeface="默认字体"/>
                </a:defRPr>
              </a:lvl4pPr>
              <a:lvl5pPr marL="1828800" lvl="4" algn="l" defTabSz="914400">
                <a:lnSpc>
                  <a:spcPct val="130000"/>
                </a:lnSpc>
                <a:defRPr sz="1800" kern="1200">
                  <a:solidFill>
                    <a:schemeClr val="tx1"/>
                  </a:solidFill>
                  <a:latin typeface="默认字体"/>
                  <a:ea typeface="默认字体"/>
                </a:defRPr>
              </a:lvl5pPr>
              <a:lvl6pPr marL="2286000" lvl="5" algn="l" defTabSz="914400">
                <a:lnSpc>
                  <a:spcPct val="130000"/>
                </a:lnSpc>
                <a:defRPr sz="1800" kern="1200">
                  <a:solidFill>
                    <a:schemeClr val="tx1"/>
                  </a:solidFill>
                  <a:latin typeface="默认字体"/>
                  <a:ea typeface="默认字体"/>
                </a:defRPr>
              </a:lvl6pPr>
              <a:lvl7pPr marL="2743200" lvl="6" algn="l" defTabSz="914400">
                <a:lnSpc>
                  <a:spcPct val="130000"/>
                </a:lnSpc>
                <a:defRPr sz="1800" kern="1200">
                  <a:solidFill>
                    <a:schemeClr val="tx1"/>
                  </a:solidFill>
                  <a:latin typeface="默认字体"/>
                  <a:ea typeface="默认字体"/>
                </a:defRPr>
              </a:lvl7pPr>
              <a:lvl8pPr marL="3200400" lvl="7" algn="l" defTabSz="914400">
                <a:lnSpc>
                  <a:spcPct val="130000"/>
                </a:lnSpc>
                <a:defRPr sz="1800" kern="1200">
                  <a:solidFill>
                    <a:schemeClr val="tx1"/>
                  </a:solidFill>
                  <a:latin typeface="默认字体"/>
                  <a:ea typeface="默认字体"/>
                </a:defRPr>
              </a:lvl8pPr>
              <a:lvl9pPr marL="3657600" lvl="8" algn="l" defTabSz="914400">
                <a:lnSpc>
                  <a:spcPct val="130000"/>
                </a:lnSpc>
                <a:defRPr sz="1800" kern="1200">
                  <a:solidFill>
                    <a:schemeClr val="tx1"/>
                  </a:solidFill>
                  <a:latin typeface="默认字体"/>
                  <a:ea typeface="默认字体"/>
                </a:defRPr>
              </a:lvl9pPr>
            </a:lstStyle>
            <a:p>
              <a:pPr marL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100">
                  <a:solidFill>
                    <a:schemeClr val="tx1">
                      <a:alpha val="100000"/>
                    </a:schemeClr>
                  </a:solidFill>
                  <a:latin typeface="TencentSans W7"/>
                  <a:ea typeface="TencentSans W7"/>
                </a:defRPr>
              </a:pPr>
              <a:r>
                <a:rPr lang="en-US" sz="1600" b="1" i="0" strike="noStrike" spc="300">
                  <a:ln>
                    <a:noFill/>
                  </a:ln>
                  <a:solidFill>
                    <a:srgbClr val="FFFFFF">
                      <a:alpha val="100000"/>
                    </a:srgbClr>
                  </a:solidFill>
                  <a:effectLst/>
                  <a:latin typeface="TencentSans W7"/>
                  <a:ea typeface="TencentSans W7"/>
                </a:rPr>
                <a:t>CodeBuddy </a:t>
              </a:r>
              <a:r>
                <a:rPr lang="zh-CN" sz="1600" b="1" i="0" strike="noStrike" spc="300">
                  <a:ln>
                    <a:noFill/>
                  </a:ln>
                  <a:solidFill>
                    <a:srgbClr val="FFFFFF">
                      <a:alpha val="100000"/>
                    </a:srgbClr>
                  </a:solidFill>
                  <a:effectLst/>
                  <a:latin typeface="TencentSans W7"/>
                  <a:ea typeface="TencentSans W7"/>
                </a:rPr>
                <a:t>推广期</a:t>
              </a:r>
              <a:endParaRPr lang="zh-CN" sz="1600" b="1" i="0" strike="noStrike" spc="300">
                <a:ln>
                  <a:noFill/>
                </a:ln>
                <a:solidFill>
                  <a:srgbClr val="FFFFFF">
                    <a:alpha val="100000"/>
                  </a:srgbClr>
                </a:solidFill>
                <a:effectLst/>
                <a:latin typeface="TencentSans W7"/>
                <a:ea typeface="TencentSans W7"/>
              </a:endParaRPr>
            </a:p>
          </p:txBody>
        </p:sp>
        <p:sp>
          <p:nvSpPr>
            <p:cNvPr id="239" name="圆角矩形 117"/>
            <p:cNvSpPr/>
            <p:nvPr/>
          </p:nvSpPr>
          <p:spPr>
            <a:xfrm>
              <a:off x="6959145" y="4050639"/>
              <a:ext cx="2702182" cy="347339"/>
            </a:xfrm>
            <a:prstGeom prst="roundRect">
              <a:avLst/>
            </a:prstGeom>
            <a:gradFill rotWithShape="1">
              <a:gsLst>
                <a:gs pos="0">
                  <a:srgbClr val="CFC7F4"/>
                </a:gs>
                <a:gs pos="100000">
                  <a:srgbClr val="2741B1"/>
                </a:gs>
              </a:gsLst>
              <a:lin ang="8100000" scaled="1"/>
            </a:gradFill>
            <a:ln w="12700" cap="flat" cmpd="sng">
              <a:solidFill>
                <a:srgbClr val="4472C4"/>
              </a:solidFill>
              <a:prstDash val="solid"/>
              <a:miter lim="800000"/>
            </a:ln>
          </p:spPr>
          <p:txBody>
            <a:bodyPr vert="horz" wrap="square" anchor="b"/>
            <a:lstStyle>
              <a:lvl1pPr marL="0" lvl="0" algn="l" defTabSz="914400">
                <a:lnSpc>
                  <a:spcPct val="130000"/>
                </a:lnSpc>
                <a:defRPr sz="1800" kern="1200">
                  <a:solidFill>
                    <a:schemeClr val="tx1"/>
                  </a:solidFill>
                  <a:latin typeface="默认字体"/>
                  <a:ea typeface="默认字体"/>
                </a:defRPr>
              </a:lvl1pPr>
              <a:lvl2pPr marL="457200" lvl="1" algn="l" defTabSz="914400">
                <a:lnSpc>
                  <a:spcPct val="130000"/>
                </a:lnSpc>
                <a:defRPr sz="1800" kern="1200">
                  <a:solidFill>
                    <a:schemeClr val="tx1"/>
                  </a:solidFill>
                  <a:latin typeface="默认字体"/>
                  <a:ea typeface="默认字体"/>
                </a:defRPr>
              </a:lvl2pPr>
              <a:lvl3pPr marL="914400" lvl="2" algn="l" defTabSz="914400">
                <a:lnSpc>
                  <a:spcPct val="130000"/>
                </a:lnSpc>
                <a:defRPr sz="1800" kern="1200">
                  <a:solidFill>
                    <a:schemeClr val="tx1"/>
                  </a:solidFill>
                  <a:latin typeface="默认字体"/>
                  <a:ea typeface="默认字体"/>
                </a:defRPr>
              </a:lvl3pPr>
              <a:lvl4pPr marL="1371600" lvl="3" algn="l" defTabSz="914400">
                <a:lnSpc>
                  <a:spcPct val="130000"/>
                </a:lnSpc>
                <a:defRPr sz="1800" kern="1200">
                  <a:solidFill>
                    <a:schemeClr val="tx1"/>
                  </a:solidFill>
                  <a:latin typeface="默认字体"/>
                  <a:ea typeface="默认字体"/>
                </a:defRPr>
              </a:lvl4pPr>
              <a:lvl5pPr marL="1828800" lvl="4" algn="l" defTabSz="914400">
                <a:lnSpc>
                  <a:spcPct val="130000"/>
                </a:lnSpc>
                <a:defRPr sz="1800" kern="1200">
                  <a:solidFill>
                    <a:schemeClr val="tx1"/>
                  </a:solidFill>
                  <a:latin typeface="默认字体"/>
                  <a:ea typeface="默认字体"/>
                </a:defRPr>
              </a:lvl5pPr>
              <a:lvl6pPr marL="2286000" lvl="5" algn="l" defTabSz="914400">
                <a:lnSpc>
                  <a:spcPct val="130000"/>
                </a:lnSpc>
                <a:defRPr sz="1800" kern="1200">
                  <a:solidFill>
                    <a:schemeClr val="tx1"/>
                  </a:solidFill>
                  <a:latin typeface="默认字体"/>
                  <a:ea typeface="默认字体"/>
                </a:defRPr>
              </a:lvl6pPr>
              <a:lvl7pPr marL="2743200" lvl="6" algn="l" defTabSz="914400">
                <a:lnSpc>
                  <a:spcPct val="130000"/>
                </a:lnSpc>
                <a:defRPr sz="1800" kern="1200">
                  <a:solidFill>
                    <a:schemeClr val="tx1"/>
                  </a:solidFill>
                  <a:latin typeface="默认字体"/>
                  <a:ea typeface="默认字体"/>
                </a:defRPr>
              </a:lvl7pPr>
              <a:lvl8pPr marL="3200400" lvl="7" algn="l" defTabSz="914400">
                <a:lnSpc>
                  <a:spcPct val="130000"/>
                </a:lnSpc>
                <a:defRPr sz="1800" kern="1200">
                  <a:solidFill>
                    <a:schemeClr val="tx1"/>
                  </a:solidFill>
                  <a:latin typeface="默认字体"/>
                  <a:ea typeface="默认字体"/>
                </a:defRPr>
              </a:lvl8pPr>
              <a:lvl9pPr marL="3657600" lvl="8" algn="l" defTabSz="914400">
                <a:lnSpc>
                  <a:spcPct val="130000"/>
                </a:lnSpc>
                <a:defRPr sz="1800" kern="1200">
                  <a:solidFill>
                    <a:schemeClr val="tx1"/>
                  </a:solidFill>
                  <a:latin typeface="默认字体"/>
                  <a:ea typeface="默认字体"/>
                </a:defRPr>
              </a:lvl9pPr>
            </a:lstStyle>
            <a:p>
              <a:pPr marL="0" lvl="0" indent="0" algn="ctr" defTabSz="9144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defRPr sz="1100">
                  <a:solidFill>
                    <a:schemeClr val="tx1">
                      <a:alpha val="100000"/>
                    </a:schemeClr>
                  </a:solidFill>
                  <a:latin typeface="TencentSans W7"/>
                  <a:ea typeface="TencentSans W7"/>
                </a:defRPr>
              </a:pPr>
              <a:r>
                <a:rPr lang="en-US" sz="1600" b="1" i="0" strike="noStrike" spc="300" dirty="0">
                  <a:ln>
                    <a:noFill/>
                  </a:ln>
                  <a:solidFill>
                    <a:srgbClr val="FFFFFF">
                      <a:alpha val="100000"/>
                    </a:srgbClr>
                  </a:solidFill>
                  <a:effectLst/>
                  <a:latin typeface="TencentSans W7"/>
                  <a:ea typeface="TencentSans W7"/>
                </a:rPr>
                <a:t>WorkBuddy </a:t>
              </a:r>
              <a:r>
                <a:rPr lang="zh-CN" sz="1600" b="1" i="0" strike="noStrike" spc="300" dirty="0">
                  <a:ln>
                    <a:noFill/>
                  </a:ln>
                  <a:solidFill>
                    <a:srgbClr val="FFFFFF">
                      <a:alpha val="100000"/>
                    </a:srgbClr>
                  </a:solidFill>
                  <a:effectLst/>
                  <a:latin typeface="TencentSans W7"/>
                  <a:ea typeface="TencentSans W7"/>
                </a:rPr>
                <a:t>内测后</a:t>
              </a:r>
              <a:endParaRPr dirty="0"/>
            </a:p>
          </p:txBody>
        </p:sp>
        <p:sp>
          <p:nvSpPr>
            <p:cNvPr id="240" name="文本框 239"/>
            <p:cNvSpPr txBox="1"/>
            <p:nvPr/>
          </p:nvSpPr>
          <p:spPr>
            <a:xfrm>
              <a:off x="939908" y="6100970"/>
              <a:ext cx="9451016" cy="259481"/>
            </a:xfrm>
            <a:prstGeom prst="rect">
              <a:avLst/>
            </a:prstGeom>
            <a:ln w="12700">
              <a:prstDash val="solid"/>
              <a:miter lim="800000"/>
            </a:ln>
          </p:spPr>
          <p:txBody>
            <a:bodyPr>
              <a:spAutoFit/>
            </a:bodyPr>
            <a:lstStyle/>
            <a:p>
              <a:r>
                <a:rPr lang="en-US">
                  <a:ln w="0"/>
                  <a:solidFill>
                    <a:srgbClr val="2972F4">
                      <a:alpha val="100000"/>
                    </a:srgbClr>
                  </a:solidFill>
                  <a:effectLst>
                    <a:outerShdw blurRad="38100" dist="25400" dir="5400000" algn="ctr" rotWithShape="0">
                      <a:srgbClr val="6E747A">
                        <a:alpha val="100000"/>
                      </a:srgbClr>
                    </a:outerShdw>
                  </a:effectLst>
                </a:rPr>
                <a:t>AI CODING </a:t>
              </a:r>
              <a:r>
                <a:rPr lang="zh-CN">
                  <a:ln w="0"/>
                  <a:solidFill>
                    <a:srgbClr val="2972F4">
                      <a:alpha val="100000"/>
                    </a:srgbClr>
                  </a:solidFill>
                  <a:effectLst>
                    <a:outerShdw blurRad="38100" dist="25400" dir="5400000" algn="ctr" rotWithShape="0">
                      <a:srgbClr val="6E747A">
                        <a:alpha val="100000"/>
                      </a:srgbClr>
                    </a:outerShdw>
                  </a:effectLst>
                </a:rPr>
                <a:t>已验证、泛办公是更大增量、非工程师蓝海，腾讯内部数据即外部市场先行指标</a:t>
              </a:r>
              <a:endParaRPr lang="zh-CN">
                <a:ln w="0"/>
                <a:solidFill>
                  <a:srgbClr val="2972F4">
                    <a:alpha val="100000"/>
                  </a:srgbClr>
                </a:solidFill>
                <a:effectLst>
                  <a:outerShdw blurRad="38100" dist="25400" dir="5400000" algn="ctr" rotWithShape="0">
                    <a:srgbClr val="6E747A">
                      <a:alpha val="100000"/>
                    </a:srgbClr>
                  </a:outerShdw>
                </a:effectLst>
              </a:endParaRPr>
            </a:p>
          </p:txBody>
        </p:sp>
      </p:grpSp>
      <p:sp>
        <p:nvSpPr>
          <p:cNvPr id="241" name="文本框 69"/>
          <p:cNvSpPr txBox="1"/>
          <p:nvPr/>
        </p:nvSpPr>
        <p:spPr>
          <a:xfrm>
            <a:off x="819644" y="307442"/>
            <a:ext cx="14992350" cy="5524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0" lvl="0" indent="0" algn="l" defTabSz="457200">
              <a:lnSpc>
                <a:spcPct val="10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zh-CN" sz="3600" b="0" i="0" u="none" strike="noStrike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AI CODING -&gt; AI 泛办公场景，需求爆发式增长</a:t>
            </a:r>
            <a:endParaRPr lang="zh-CN" sz="3600" b="0" i="0" u="none" strike="noStrike">
              <a:solidFill>
                <a:schemeClr val="tx1">
                  <a:lumMod val="75000"/>
                  <a:lumOff val="25000"/>
                  <a:alpha val="100000"/>
                </a:schemeClr>
              </a:solidFill>
              <a:latin typeface="TencentSans W7"/>
              <a:ea typeface="TencentSans W7"/>
              <a:cs typeface="+mn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矩形 88"/>
          <p:cNvSpPr/>
          <p:nvPr/>
        </p:nvSpPr>
        <p:spPr>
          <a:xfrm>
            <a:off x="487793" y="457233"/>
            <a:ext cx="38764" cy="323669"/>
          </a:xfrm>
          <a:prstGeom prst="rect">
            <a:avLst/>
          </a:prstGeom>
          <a:solidFill>
            <a:srgbClr val="0052D9"/>
          </a:solidFill>
          <a:ln w="12700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>
              <a:lnSpc>
                <a:spcPct val="130000"/>
              </a:lnSpc>
              <a:defRPr sz="1800" kern="12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</a:defRPr>
            </a:pPr>
            <a:endParaRPr lang="zh-CN" altLang="en-US" sz="1800" kern="1200">
              <a:solidFill>
                <a:srgbClr val="FFFFFF"/>
              </a:solidFill>
              <a:latin typeface="方正兰亭黑_GBK" panose="02000500000000000000" pitchFamily="2" charset="-122"/>
              <a:ea typeface="方正兰亭黑_GBK" panose="02000500000000000000" pitchFamily="2" charset="-122"/>
            </a:endParaRPr>
          </a:p>
        </p:txBody>
      </p:sp>
      <p:sp>
        <p:nvSpPr>
          <p:cNvPr id="244" name="文本框 69"/>
          <p:cNvSpPr txBox="1"/>
          <p:nvPr/>
        </p:nvSpPr>
        <p:spPr>
          <a:xfrm>
            <a:off x="819644" y="307442"/>
            <a:ext cx="14992350" cy="5524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pPr marL="0" lvl="0" indent="0" algn="l" defTabSz="457200">
              <a:lnSpc>
                <a:spcPct val="10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Calibri" panose="020F0502020204030204"/>
                <a:ea typeface="等线" panose="02010600030101010101" pitchFamily="2" charset="-122"/>
                <a:cs typeface="+mn-cs"/>
              </a:defRPr>
            </a:pPr>
            <a:r>
              <a:rPr lang="en-US" sz="3600" b="0" i="0" u="none" strike="noStrike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CodeBuddy </a:t>
            </a:r>
            <a:r>
              <a:rPr lang="zh-CN" sz="3600" b="0" i="0" u="none" strike="noStrike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-&gt; WorkBuddy，</a:t>
            </a:r>
            <a:r>
              <a:rPr lang="en-US" sz="3600" b="0" i="0" u="none" strike="noStrike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AI </a:t>
            </a:r>
            <a:r>
              <a:rPr lang="zh-CN" sz="3600" b="0" i="0" u="none" strike="noStrike">
                <a:solidFill>
                  <a:schemeClr val="tx1">
                    <a:lumMod val="75000"/>
                    <a:lumOff val="25000"/>
                    <a:alpha val="100000"/>
                  </a:schemeClr>
                </a:solidFill>
                <a:latin typeface="TencentSans W7"/>
                <a:ea typeface="TencentSans W7"/>
                <a:cs typeface="+mn-cs"/>
              </a:rPr>
              <a:t>驱动的生产力跃迁</a:t>
            </a:r>
            <a:endParaRPr lang="zh-CN" sz="3600" b="0" i="0" u="none" strike="noStrike">
              <a:solidFill>
                <a:schemeClr val="tx1">
                  <a:lumMod val="75000"/>
                  <a:lumOff val="25000"/>
                  <a:alpha val="100000"/>
                </a:schemeClr>
              </a:solidFill>
              <a:latin typeface="TencentSans W7"/>
              <a:ea typeface="TencentSans W7"/>
              <a:cs typeface="+mn-cs"/>
            </a:endParaRPr>
          </a:p>
        </p:txBody>
      </p:sp>
      <p:sp>
        <p:nvSpPr>
          <p:cNvPr id="245" name="右箭头 64"/>
          <p:cNvSpPr/>
          <p:nvPr/>
        </p:nvSpPr>
        <p:spPr>
          <a:xfrm>
            <a:off x="64083" y="5153025"/>
            <a:ext cx="8273224" cy="682032"/>
          </a:xfrm>
          <a:prstGeom prst="rightArrow">
            <a:avLst>
              <a:gd name="adj1" fmla="val 50000"/>
              <a:gd name="adj2" fmla="val 50000"/>
            </a:avLst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0" scaled="1"/>
          </a:gradFill>
          <a:ln>
            <a:noFill/>
          </a:ln>
        </p:spPr>
        <p:txBody>
          <a:bodyPr anchor="ctr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 defTabSz="608965"/>
            <a:endParaRPr lang="zh-CN" sz="2100" b="0">
              <a:solidFill>
                <a:srgbClr val="000000">
                  <a:alpha val="100000"/>
                </a:srgbClr>
              </a:solidFill>
              <a:latin typeface="TencentSans W7"/>
              <a:ea typeface="TencentSans W7"/>
            </a:endParaRPr>
          </a:p>
        </p:txBody>
      </p:sp>
      <p:sp>
        <p:nvSpPr>
          <p:cNvPr id="246" name="右箭头 64"/>
          <p:cNvSpPr/>
          <p:nvPr/>
        </p:nvSpPr>
        <p:spPr>
          <a:xfrm rot="16200000">
            <a:off x="76082" y="5396205"/>
            <a:ext cx="8116869" cy="682032"/>
          </a:xfrm>
          <a:prstGeom prst="rightArrow">
            <a:avLst>
              <a:gd name="adj1" fmla="val 50000"/>
              <a:gd name="adj2" fmla="val 50000"/>
            </a:avLst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0" scaled="1"/>
          </a:gradFill>
          <a:ln>
            <a:noFill/>
          </a:ln>
        </p:spPr>
        <p:txBody>
          <a:bodyPr anchor="ctr"/>
          <a:lstStyle>
            <a:lvl1pPr marL="0" lvl="0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lvl="1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 marL="914400" lvl="2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 marL="1371600" lvl="3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 marL="1828800" lvl="4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  <a:lvl6pPr marL="2286000" lvl="5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6pPr>
            <a:lvl7pPr marL="2743200" lvl="6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7pPr>
            <a:lvl8pPr marL="3200400" lvl="7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8pPr>
            <a:lvl9pPr marL="3657600" lvl="8" algn="l" defTabSz="914400">
              <a:lnSpc>
                <a:spcPct val="130000"/>
              </a:lnSpc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 algn="ctr" defTabSz="608965"/>
            <a:endParaRPr lang="zh-CN" sz="2100" b="0">
              <a:solidFill>
                <a:srgbClr val="000000">
                  <a:alpha val="100000"/>
                </a:srgbClr>
              </a:solidFill>
              <a:latin typeface="TencentSans W7"/>
              <a:ea typeface="TencentSans W7"/>
            </a:endParaRPr>
          </a:p>
        </p:txBody>
      </p:sp>
      <p:sp>
        <p:nvSpPr>
          <p:cNvPr id="247" name="圆角矩形 12"/>
          <p:cNvSpPr/>
          <p:nvPr/>
        </p:nvSpPr>
        <p:spPr>
          <a:xfrm>
            <a:off x="64083" y="5251388"/>
            <a:ext cx="1335213" cy="485488"/>
          </a:xfrm>
          <a:prstGeom prst="roundRect">
            <a:avLst/>
          </a:prstGeom>
          <a:noFill/>
          <a:ln w="0"/>
        </p:spPr>
        <p:txBody>
          <a:bodyPr anchor="ctr"/>
          <a:lstStyle/>
          <a:p>
            <a:pPr algn="ctr" defTabSz="608965"/>
            <a:r>
              <a:rPr lang="zh-CN" sz="1800" b="0">
                <a:solidFill>
                  <a:srgbClr val="000000">
                    <a:alpha val="100000"/>
                  </a:srgbClr>
                </a:solidFill>
                <a:latin typeface="TencentSans W7"/>
                <a:ea typeface="TencentSans W7"/>
              </a:rPr>
              <a:t>本地环境</a:t>
            </a:r>
            <a:endParaRPr lang="zh-CN" sz="1800" b="0">
              <a:solidFill>
                <a:srgbClr val="000000">
                  <a:alpha val="100000"/>
                </a:srgbClr>
              </a:solidFill>
              <a:latin typeface="TencentSans W7"/>
              <a:ea typeface="TencentSans W7"/>
            </a:endParaRPr>
          </a:p>
        </p:txBody>
      </p:sp>
      <p:sp>
        <p:nvSpPr>
          <p:cNvPr id="248" name="圆角矩形 12"/>
          <p:cNvSpPr/>
          <p:nvPr/>
        </p:nvSpPr>
        <p:spPr>
          <a:xfrm>
            <a:off x="6662369" y="5251388"/>
            <a:ext cx="1335213" cy="485488"/>
          </a:xfrm>
          <a:prstGeom prst="roundRect">
            <a:avLst/>
          </a:prstGeom>
          <a:noFill/>
          <a:ln w="0">
            <a:noFill/>
          </a:ln>
        </p:spPr>
        <p:txBody>
          <a:bodyPr anchor="ctr"/>
          <a:lstStyle/>
          <a:p>
            <a:pPr algn="ctr" defTabSz="608965"/>
            <a:r>
              <a:rPr lang="zh-CN" sz="1800" b="0">
                <a:solidFill>
                  <a:srgbClr val="000000">
                    <a:alpha val="100000"/>
                  </a:srgbClr>
                </a:solidFill>
                <a:latin typeface="TencentSans W7"/>
                <a:ea typeface="TencentSans W7"/>
              </a:rPr>
              <a:t>云端环境</a:t>
            </a:r>
            <a:endParaRPr lang="zh-CN" sz="1800" b="0">
              <a:solidFill>
                <a:srgbClr val="000000">
                  <a:alpha val="100000"/>
                </a:srgbClr>
              </a:solidFill>
              <a:latin typeface="TencentSans W7"/>
              <a:ea typeface="TencentSans W7"/>
            </a:endParaRPr>
          </a:p>
        </p:txBody>
      </p:sp>
      <p:sp>
        <p:nvSpPr>
          <p:cNvPr id="249" name="圆角矩形 12"/>
          <p:cNvSpPr/>
          <p:nvPr/>
        </p:nvSpPr>
        <p:spPr>
          <a:xfrm>
            <a:off x="3466908" y="8958394"/>
            <a:ext cx="1335213" cy="485488"/>
          </a:xfrm>
          <a:prstGeom prst="roundRect">
            <a:avLst/>
          </a:prstGeom>
          <a:noFill/>
          <a:ln w="0"/>
        </p:spPr>
        <p:txBody>
          <a:bodyPr anchor="ctr"/>
          <a:lstStyle/>
          <a:p>
            <a:pPr algn="ctr" defTabSz="608965"/>
            <a:r>
              <a:rPr lang="zh-CN" sz="1800" b="0">
                <a:solidFill>
                  <a:srgbClr val="000000">
                    <a:alpha val="100000"/>
                  </a:srgbClr>
                </a:solidFill>
                <a:latin typeface="TencentSans W7"/>
                <a:ea typeface="TencentSans W7"/>
              </a:rPr>
              <a:t>泛生产力</a:t>
            </a:r>
            <a:endParaRPr lang="zh-CN" sz="1800" b="0">
              <a:solidFill>
                <a:srgbClr val="000000">
                  <a:alpha val="100000"/>
                </a:srgbClr>
              </a:solidFill>
              <a:latin typeface="TencentSans W7"/>
              <a:ea typeface="TencentSans W7"/>
            </a:endParaRPr>
          </a:p>
        </p:txBody>
      </p:sp>
      <p:sp>
        <p:nvSpPr>
          <p:cNvPr id="250" name="圆角矩形 12"/>
          <p:cNvSpPr/>
          <p:nvPr/>
        </p:nvSpPr>
        <p:spPr>
          <a:xfrm>
            <a:off x="3523565" y="1901972"/>
            <a:ext cx="1335213" cy="485488"/>
          </a:xfrm>
          <a:prstGeom prst="roundRect">
            <a:avLst/>
          </a:prstGeom>
          <a:noFill/>
          <a:ln w="0"/>
        </p:spPr>
        <p:txBody>
          <a:bodyPr anchor="ctr"/>
          <a:lstStyle/>
          <a:p>
            <a:pPr algn="ctr" defTabSz="608965"/>
            <a:r>
              <a:rPr lang="zh-CN" sz="1800" b="0">
                <a:solidFill>
                  <a:srgbClr val="000000">
                    <a:alpha val="100000"/>
                  </a:srgbClr>
                </a:solidFill>
                <a:latin typeface="TencentSans W7"/>
                <a:ea typeface="TencentSans W7"/>
              </a:rPr>
              <a:t>软件生产力</a:t>
            </a:r>
            <a:endParaRPr lang="zh-CN" sz="1800" b="0">
              <a:solidFill>
                <a:srgbClr val="000000">
                  <a:alpha val="100000"/>
                </a:srgbClr>
              </a:solidFill>
              <a:latin typeface="TencentSans W7"/>
              <a:ea typeface="TencentSans W7"/>
            </a:endParaRPr>
          </a:p>
        </p:txBody>
      </p:sp>
      <p:sp>
        <p:nvSpPr>
          <p:cNvPr id="251" name="文本框 25"/>
          <p:cNvSpPr txBox="1"/>
          <p:nvPr/>
        </p:nvSpPr>
        <p:spPr>
          <a:xfrm>
            <a:off x="442707" y="2428117"/>
            <a:ext cx="3350793" cy="2620348"/>
          </a:xfrm>
          <a:prstGeom prst="rect">
            <a:avLst/>
          </a:prstGeom>
        </p:spPr>
        <p:txBody>
          <a:bodyPr/>
          <a:lstStyle>
            <a:lvl1pPr marL="0" lvl="0" indent="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1pPr>
            <a:lvl2pPr marL="0" lvl="1" indent="1143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2pPr>
            <a:lvl3pPr marL="0" lvl="2" indent="2286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3pPr>
            <a:lvl4pPr marL="0" lvl="3" indent="3429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4pPr>
            <a:lvl5pPr marL="0" lvl="4" indent="4572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5pPr>
            <a:lvl6pPr marL="0" lvl="5" indent="5715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6pPr>
            <a:lvl7pPr marL="0" lvl="6" indent="6858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7pPr>
            <a:lvl8pPr marL="0" lvl="7" indent="8001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8pPr>
            <a:lvl9pPr marL="0" lvl="8" indent="9144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9pPr>
          </a:lstStyle>
          <a:p>
            <a:pPr lvl="0" algn="just" defTabSz="412750">
              <a:lnSpc>
                <a:spcPct val="150000"/>
              </a:lnSpc>
              <a:buClrTx/>
              <a:buSzTx/>
              <a:buFontTx/>
              <a:buNone/>
              <a:defRPr sz="1500" b="1" i="0" u="none" strike="noStrike" spc="0" baseline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TencentSans W7"/>
                <a:ea typeface="TencentSans W7"/>
              </a:defRPr>
            </a:pPr>
            <a:r>
              <a:rPr lang="en-US" sz="2100" b="1" i="0" strike="noStrike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</a:rPr>
              <a:t>01 CodeBuddy IDE/</a:t>
            </a:r>
            <a:r>
              <a:rPr lang="zh-CN" sz="2100" b="1" i="0" strike="noStrike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</a:rPr>
              <a:t>插件</a:t>
            </a:r>
            <a:r>
              <a:rPr lang="en-US" sz="2100" b="1" i="0" strike="noStrike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</a:rPr>
              <a:t> </a:t>
            </a:r>
            <a:r>
              <a:rPr lang="zh-CN" sz="2100" b="1" i="0" strike="noStrike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</a:rPr>
              <a:t>：</a:t>
            </a:r>
            <a:endParaRPr lang="zh-CN" sz="2100" b="1" i="0" strike="noStrike">
              <a:ln>
                <a:noFill/>
              </a:ln>
              <a:solidFill>
                <a:srgbClr val="403ED6">
                  <a:alpha val="100000"/>
                </a:srgbClr>
              </a:solidFill>
              <a:effectLst/>
              <a:latin typeface="TencentSans W7"/>
              <a:ea typeface="TencentSans W7"/>
            </a:endParaRPr>
          </a:p>
          <a:p>
            <a:pPr marL="428625" lvl="0" indent="-428625" algn="just" defTabSz="412750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defRPr sz="1500" b="1" i="0" u="none" strike="noStrike" spc="0" baseline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TencentSans W7"/>
                <a:ea typeface="TencentSans W7"/>
              </a:defRPr>
            </a:pPr>
            <a:r>
              <a:rPr lang="zh-CN" sz="1800" b="0" i="0" strike="noStrike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</a:rPr>
              <a:t>本地</a:t>
            </a:r>
            <a:r>
              <a:rPr lang="en-US" sz="1800" b="0" i="0" strike="noStrike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</a:rPr>
              <a:t> IDE </a:t>
            </a:r>
            <a:r>
              <a:rPr lang="zh-CN" sz="1800" b="0" i="0" strike="noStrike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</a:rPr>
              <a:t>工具链深度调用（调试器</a:t>
            </a:r>
            <a:r>
              <a:rPr lang="en-US" sz="1800" b="0" i="0" strike="noStrike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</a:rPr>
              <a:t>/AST/Git</a:t>
            </a:r>
            <a:r>
              <a:rPr lang="zh-CN" sz="1800" b="0" i="0" strike="noStrike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</a:rPr>
              <a:t>）</a:t>
            </a:r>
            <a:endParaRPr lang="zh-CN" sz="1800" b="0" i="0" strike="noStrike">
              <a:ln>
                <a:noFill/>
              </a:ln>
              <a:solidFill>
                <a:srgbClr val="000000">
                  <a:alpha val="100000"/>
                </a:srgbClr>
              </a:solidFill>
              <a:effectLst/>
              <a:latin typeface="PingFang SC"/>
              <a:ea typeface="PingFang SC"/>
            </a:endParaRPr>
          </a:p>
          <a:p>
            <a:pPr marL="428625" lvl="0" indent="-428625" algn="just" defTabSz="412750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defRPr sz="1500" b="1" i="0" u="none" strike="noStrike" spc="0" baseline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TencentSans W7"/>
                <a:ea typeface="TencentSans W7"/>
              </a:defRPr>
            </a:pPr>
            <a:r>
              <a:rPr lang="zh-CN" sz="1800" b="0" i="0" strike="noStrike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</a:rPr>
              <a:t>物理隔离的代码安全</a:t>
            </a:r>
            <a:endParaRPr lang="zh-CN" sz="1800" b="0" i="0" strike="noStrike">
              <a:ln>
                <a:noFill/>
              </a:ln>
              <a:solidFill>
                <a:srgbClr val="000000">
                  <a:alpha val="100000"/>
                </a:srgbClr>
              </a:solidFill>
              <a:effectLst/>
              <a:latin typeface="PingFang SC"/>
              <a:ea typeface="PingFang SC"/>
            </a:endParaRPr>
          </a:p>
          <a:p>
            <a:pPr marL="428625" lvl="0" indent="-428625" algn="just" defTabSz="412750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defRPr sz="1500" b="1" i="0" u="none" strike="noStrike" spc="0" baseline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TencentSans W7"/>
                <a:ea typeface="TencentSans W7"/>
              </a:defRPr>
            </a:pPr>
            <a:r>
              <a:rPr lang="zh-CN" sz="1800" b="0" i="0" strike="noStrike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</a:rPr>
              <a:t>基于个人权限管理，提高个人开发产出</a:t>
            </a:r>
            <a:r>
              <a:rPr lang="en-US" sz="1800" b="0" i="0" strike="noStrike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</a:rPr>
              <a:t> </a:t>
            </a:r>
            <a:endParaRPr lang="en-US" sz="1800" b="0" i="0" strike="noStrike">
              <a:ln>
                <a:noFill/>
              </a:ln>
              <a:solidFill>
                <a:srgbClr val="000000">
                  <a:alpha val="100000"/>
                </a:srgbClr>
              </a:solidFill>
              <a:effectLst/>
              <a:latin typeface="PingFang SC"/>
              <a:ea typeface="PingFang SC"/>
            </a:endParaRPr>
          </a:p>
        </p:txBody>
      </p:sp>
      <p:sp>
        <p:nvSpPr>
          <p:cNvPr id="252" name="文本框 25"/>
          <p:cNvSpPr txBox="1"/>
          <p:nvPr/>
        </p:nvSpPr>
        <p:spPr>
          <a:xfrm>
            <a:off x="442707" y="5956890"/>
            <a:ext cx="3552195" cy="3212898"/>
          </a:xfrm>
          <a:prstGeom prst="rect">
            <a:avLst/>
          </a:prstGeom>
        </p:spPr>
        <p:txBody>
          <a:bodyPr/>
          <a:lstStyle>
            <a:lvl1pPr marL="0" lvl="0" indent="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1pPr>
            <a:lvl2pPr marL="0" lvl="1" indent="1143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2pPr>
            <a:lvl3pPr marL="0" lvl="2" indent="2286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3pPr>
            <a:lvl4pPr marL="0" lvl="3" indent="3429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4pPr>
            <a:lvl5pPr marL="0" lvl="4" indent="4572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5pPr>
            <a:lvl6pPr marL="0" lvl="5" indent="5715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6pPr>
            <a:lvl7pPr marL="0" lvl="6" indent="6858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7pPr>
            <a:lvl8pPr marL="0" lvl="7" indent="8001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8pPr>
            <a:lvl9pPr marL="0" lvl="8" indent="9144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9pPr>
          </a:lstStyle>
          <a:p>
            <a:pPr lvl="0" algn="just" defTabSz="412750">
              <a:lnSpc>
                <a:spcPct val="150000"/>
              </a:lnSpc>
              <a:buClrTx/>
              <a:buSzTx/>
              <a:buFontTx/>
              <a:buNone/>
              <a:defRPr sz="1500" b="1" i="0" u="none" strike="noStrike" spc="0" baseline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TencentSans W7"/>
                <a:ea typeface="TencentSans W7"/>
              </a:defRPr>
            </a:pPr>
            <a:r>
              <a:rPr lang="en-US" sz="2100" b="1" i="0" strike="noStrike" dirty="0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</a:rPr>
              <a:t>02 WorkBuddy </a:t>
            </a:r>
            <a:r>
              <a:rPr lang="zh-CN" sz="2100" b="1" i="0" strike="noStrike" dirty="0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</a:rPr>
              <a:t>桌面端</a:t>
            </a:r>
            <a:r>
              <a:rPr lang="en-US" sz="2100" b="1" i="0" strike="noStrike" dirty="0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</a:rPr>
              <a:t> </a:t>
            </a:r>
            <a:r>
              <a:rPr lang="zh-CN" sz="2100" b="1" i="0" strike="noStrike" dirty="0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</a:rPr>
              <a:t>：</a:t>
            </a:r>
            <a:endParaRPr dirty="0"/>
          </a:p>
          <a:p>
            <a:pPr marL="428625" lvl="0" indent="-428625" algn="just" defTabSz="412750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defRPr sz="1500" b="1" i="0" u="none" strike="noStrike" spc="0" baseline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TencentSans W7"/>
                <a:ea typeface="TencentSans W7"/>
              </a:defRPr>
            </a:pPr>
            <a:r>
              <a:rPr lang="zh-CN" sz="1800" b="0" i="0" strike="noStrike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</a:rPr>
              <a:t>数字分身：</a:t>
            </a:r>
            <a:r>
              <a:rPr lang="en-US" sz="1800" b="0" i="0" strike="noStrike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</a:rPr>
              <a:t>AI </a:t>
            </a:r>
            <a:r>
              <a:rPr lang="zh-CN" sz="1800" b="0" i="0" strike="noStrike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</a:rPr>
              <a:t>在本地环境替代人类自动化操作</a:t>
            </a:r>
            <a:endParaRPr dirty="0"/>
          </a:p>
          <a:p>
            <a:pPr marL="428625" lvl="0" indent="-428625" algn="just" defTabSz="412750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defRPr sz="1500" b="1" i="0" u="none" strike="noStrike" spc="0" baseline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TencentSans W7"/>
                <a:ea typeface="TencentSans W7"/>
              </a:defRPr>
            </a:pPr>
            <a:r>
              <a:rPr lang="zh-CN" sz="1800" b="0" i="0" strike="noStrike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</a:rPr>
              <a:t>无限记忆：文件操作，对话历史，分析结果</a:t>
            </a:r>
            <a:endParaRPr dirty="0"/>
          </a:p>
          <a:p>
            <a:pPr marL="428625" lvl="0" indent="-428625" algn="just" defTabSz="412750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defRPr sz="1500" b="1" i="0" u="none" strike="noStrike" spc="0" baseline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TencentSans W7"/>
                <a:ea typeface="TencentSans W7"/>
              </a:defRPr>
            </a:pPr>
            <a:r>
              <a:rPr lang="zh-CN" sz="1800" b="0" i="0" strike="noStrike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</a:rPr>
              <a:t>隐私保护：全部本地处理，数据零泄漏</a:t>
            </a:r>
            <a:endParaRPr dirty="0"/>
          </a:p>
        </p:txBody>
      </p:sp>
      <p:sp>
        <p:nvSpPr>
          <p:cNvPr id="253" name="文本框 25"/>
          <p:cNvSpPr txBox="1"/>
          <p:nvPr/>
        </p:nvSpPr>
        <p:spPr>
          <a:xfrm>
            <a:off x="4646789" y="2459080"/>
            <a:ext cx="3350793" cy="2620348"/>
          </a:xfrm>
          <a:prstGeom prst="rect">
            <a:avLst/>
          </a:prstGeom>
        </p:spPr>
        <p:txBody>
          <a:bodyPr/>
          <a:lstStyle>
            <a:lvl1pPr marL="0" lvl="0" indent="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1pPr>
            <a:lvl2pPr marL="0" lvl="1" indent="1143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2pPr>
            <a:lvl3pPr marL="0" lvl="2" indent="2286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3pPr>
            <a:lvl4pPr marL="0" lvl="3" indent="3429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4pPr>
            <a:lvl5pPr marL="0" lvl="4" indent="4572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5pPr>
            <a:lvl6pPr marL="0" lvl="5" indent="5715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6pPr>
            <a:lvl7pPr marL="0" lvl="6" indent="6858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7pPr>
            <a:lvl8pPr marL="0" lvl="7" indent="8001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8pPr>
            <a:lvl9pPr marL="0" lvl="8" indent="9144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9pPr>
          </a:lstStyle>
          <a:p>
            <a:pPr lvl="0" algn="just" defTabSz="412750">
              <a:lnSpc>
                <a:spcPct val="150000"/>
              </a:lnSpc>
              <a:buClrTx/>
              <a:buSzTx/>
              <a:buFontTx/>
              <a:buNone/>
              <a:defRPr sz="1500" b="1" i="0" u="none" strike="noStrike" spc="0" baseline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TencentSans W7"/>
                <a:ea typeface="TencentSans W7"/>
              </a:defRPr>
            </a:pPr>
            <a:r>
              <a:rPr lang="en-US" sz="2100" b="1" i="0" strike="noStrike" dirty="0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</a:rPr>
              <a:t>03 CodeBuddy Agents </a:t>
            </a:r>
            <a:r>
              <a:rPr lang="zh-CN" sz="2100" b="1" i="0" strike="noStrike" dirty="0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</a:rPr>
              <a:t>：</a:t>
            </a:r>
            <a:endParaRPr dirty="0"/>
          </a:p>
          <a:p>
            <a:pPr marL="428625" lvl="0" indent="-428625" algn="just" defTabSz="412750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defRPr sz="1500" b="1" i="0" u="none" strike="noStrike" spc="0" baseline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TencentSans W7"/>
                <a:ea typeface="TencentSans W7"/>
              </a:defRPr>
            </a:pPr>
            <a:r>
              <a:rPr lang="zh-CN" sz="1800" b="0" i="0" strike="noStrike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</a:rPr>
              <a:t>研发任务的</a:t>
            </a:r>
            <a:r>
              <a:rPr lang="en-US" sz="1800" b="0" i="0" strike="noStrike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</a:rPr>
              <a:t> Agent </a:t>
            </a:r>
            <a:r>
              <a:rPr lang="zh-CN" sz="1800" b="0" i="0" strike="noStrike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</a:rPr>
              <a:t>委托</a:t>
            </a:r>
            <a:endParaRPr dirty="0"/>
          </a:p>
          <a:p>
            <a:pPr marL="428625" lvl="0" indent="-428625" algn="just" defTabSz="412750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defRPr sz="1500" b="1" i="0" u="none" strike="noStrike" spc="0" baseline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TencentSans W7"/>
                <a:ea typeface="TencentSans W7"/>
              </a:defRPr>
            </a:pPr>
            <a:r>
              <a:rPr lang="zh-CN" sz="1800" b="0" i="0" strike="noStrike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</a:rPr>
              <a:t>异步长任务自主处理，如微服务重构、技术栈迁移</a:t>
            </a:r>
            <a:endParaRPr dirty="0"/>
          </a:p>
          <a:p>
            <a:pPr marL="428625" lvl="0" indent="-428625" algn="just" defTabSz="412750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defRPr sz="1500" b="1" i="0" u="none" strike="noStrike" spc="0" baseline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TencentSans W7"/>
                <a:ea typeface="TencentSans W7"/>
              </a:defRPr>
            </a:pPr>
            <a:r>
              <a:rPr lang="zh-CN" sz="1800" b="0" i="0" strike="noStrike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</a:rPr>
              <a:t>多智能体协作，设计</a:t>
            </a:r>
            <a:r>
              <a:rPr lang="en-US" sz="1800" b="0" i="0" strike="noStrike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</a:rPr>
              <a:t>-&gt;</a:t>
            </a:r>
            <a:r>
              <a:rPr lang="zh-CN" sz="1800" b="0" i="0" strike="noStrike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</a:rPr>
              <a:t>编码</a:t>
            </a:r>
            <a:r>
              <a:rPr lang="en-US" sz="1800" b="0" i="0" strike="noStrike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</a:rPr>
              <a:t>-&gt; </a:t>
            </a:r>
            <a:r>
              <a:rPr lang="zh-CN" sz="1800" b="0" i="0" strike="noStrike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</a:rPr>
              <a:t>测试</a:t>
            </a:r>
            <a:r>
              <a:rPr lang="en-US" sz="1800" b="0" i="0" strike="noStrike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</a:rPr>
              <a:t>-&gt; </a:t>
            </a:r>
            <a:r>
              <a:rPr lang="zh-CN" sz="1800" b="0" i="0" strike="noStrike" dirty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</a:rPr>
              <a:t>安全</a:t>
            </a:r>
            <a:endParaRPr dirty="0"/>
          </a:p>
        </p:txBody>
      </p:sp>
      <p:sp>
        <p:nvSpPr>
          <p:cNvPr id="254" name="文本框 25"/>
          <p:cNvSpPr txBox="1"/>
          <p:nvPr/>
        </p:nvSpPr>
        <p:spPr>
          <a:xfrm>
            <a:off x="4646789" y="6168674"/>
            <a:ext cx="3350793" cy="2620348"/>
          </a:xfrm>
          <a:prstGeom prst="rect">
            <a:avLst/>
          </a:prstGeom>
        </p:spPr>
        <p:txBody>
          <a:bodyPr/>
          <a:lstStyle>
            <a:lvl1pPr marL="0" lvl="0" indent="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1pPr>
            <a:lvl2pPr marL="0" lvl="1" indent="1143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2pPr>
            <a:lvl3pPr marL="0" lvl="2" indent="2286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3pPr>
            <a:lvl4pPr marL="0" lvl="3" indent="3429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4pPr>
            <a:lvl5pPr marL="0" lvl="4" indent="4572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5pPr>
            <a:lvl6pPr marL="0" lvl="5" indent="5715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6pPr>
            <a:lvl7pPr marL="0" lvl="6" indent="6858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7pPr>
            <a:lvl8pPr marL="0" lvl="7" indent="8001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8pPr>
            <a:lvl9pPr marL="0" lvl="8" indent="914400" algn="ctr" defTabSz="412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500" b="1" i="0" u="none" strike="noStrike" kern="1200" spc="0" baseline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  <a:ea typeface="Helvetica Neue"/>
              </a:defRPr>
            </a:lvl9pPr>
          </a:lstStyle>
          <a:p>
            <a:pPr lvl="0" algn="just" defTabSz="412750">
              <a:lnSpc>
                <a:spcPct val="150000"/>
              </a:lnSpc>
              <a:buClrTx/>
              <a:buSzTx/>
              <a:buFontTx/>
              <a:buNone/>
              <a:defRPr sz="1500" b="1" i="0" u="none" strike="noStrike" spc="0" baseline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TencentSans W7"/>
                <a:ea typeface="TencentSans W7"/>
                <a:cs typeface="+mn-cs"/>
              </a:defRPr>
            </a:pPr>
            <a:r>
              <a:rPr lang="en-US" sz="2100" b="1" i="0" strike="noStrike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  <a:cs typeface="+mn-cs"/>
              </a:rPr>
              <a:t>04 </a:t>
            </a:r>
            <a:r>
              <a:rPr lang="zh-CN" sz="2100" b="1" i="0" strike="noStrike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  <a:cs typeface="+mn-cs"/>
              </a:rPr>
              <a:t>规划中（</a:t>
            </a:r>
            <a:r>
              <a:rPr lang="en-US" sz="2100" b="1" i="0" strike="noStrike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  <a:cs typeface="+mn-cs"/>
              </a:rPr>
              <a:t>AI SaaS</a:t>
            </a:r>
            <a:r>
              <a:rPr lang="zh-CN" sz="2100" b="1" i="0" strike="noStrike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  <a:cs typeface="+mn-cs"/>
              </a:rPr>
              <a:t>）</a:t>
            </a:r>
            <a:r>
              <a:rPr lang="en-US" sz="2100" b="1" i="0" strike="noStrike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  <a:cs typeface="+mn-cs"/>
              </a:rPr>
              <a:t> </a:t>
            </a:r>
            <a:r>
              <a:rPr lang="zh-CN" sz="2100" b="1" i="0" strike="noStrike">
                <a:ln>
                  <a:noFill/>
                </a:ln>
                <a:solidFill>
                  <a:srgbClr val="403ED6">
                    <a:alpha val="100000"/>
                  </a:srgbClr>
                </a:solidFill>
                <a:effectLst/>
                <a:latin typeface="TencentSans W7"/>
                <a:ea typeface="TencentSans W7"/>
                <a:cs typeface="+mn-cs"/>
              </a:rPr>
              <a:t>：</a:t>
            </a:r>
            <a:endParaRPr lang="zh-CN" sz="2100" b="1" i="0" strike="noStrike">
              <a:ln>
                <a:noFill/>
              </a:ln>
              <a:solidFill>
                <a:srgbClr val="403ED6">
                  <a:alpha val="100000"/>
                </a:srgbClr>
              </a:solidFill>
              <a:effectLst/>
              <a:latin typeface="TencentSans W7"/>
              <a:ea typeface="TencentSans W7"/>
              <a:cs typeface="+mn-cs"/>
            </a:endParaRPr>
          </a:p>
          <a:p>
            <a:pPr marL="428625" lvl="0" indent="-428625" algn="just" defTabSz="412750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defRPr sz="1500" b="1" i="0" u="none" strike="noStrike" spc="0" baseline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TencentSans W7"/>
                <a:ea typeface="TencentSans W7"/>
                <a:cs typeface="+mn-cs"/>
              </a:defRPr>
            </a:pPr>
            <a:r>
              <a:rPr lang="en-US" sz="1800" b="0" i="0" strike="noStrike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  <a:cs typeface="+mn-cs"/>
              </a:rPr>
              <a:t>AI for </a:t>
            </a:r>
            <a:r>
              <a:rPr lang="zh-CN" sz="1800" b="0" i="0" strike="noStrike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  <a:cs typeface="+mn-cs"/>
              </a:rPr>
              <a:t>设计产品</a:t>
            </a:r>
            <a:endParaRPr lang="zh-CN" sz="1800" b="0" i="0" strike="noStrike">
              <a:ln>
                <a:noFill/>
              </a:ln>
              <a:solidFill>
                <a:srgbClr val="000000">
                  <a:alpha val="100000"/>
                </a:srgbClr>
              </a:solidFill>
              <a:effectLst/>
              <a:latin typeface="PingFang SC"/>
              <a:ea typeface="PingFang SC"/>
              <a:cs typeface="+mn-cs"/>
            </a:endParaRPr>
          </a:p>
          <a:p>
            <a:pPr marL="428625" lvl="0" indent="-428625" algn="just" defTabSz="412750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defRPr sz="1500" b="1" i="0" u="none" strike="noStrike" spc="0" baseline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TencentSans W7"/>
                <a:ea typeface="TencentSans W7"/>
                <a:cs typeface="+mn-cs"/>
              </a:defRPr>
            </a:pPr>
            <a:r>
              <a:rPr lang="en-US" sz="1800" b="0" i="0" strike="noStrike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PingFang SC"/>
                <a:ea typeface="PingFang SC"/>
                <a:cs typeface="+mn-cs"/>
              </a:rPr>
              <a:t>AI Agent Teams  </a:t>
            </a:r>
            <a:endParaRPr lang="en-US" sz="1800" b="0" i="0" strike="noStrike">
              <a:ln>
                <a:noFill/>
              </a:ln>
              <a:solidFill>
                <a:srgbClr val="000000">
                  <a:alpha val="100000"/>
                </a:srgbClr>
              </a:solidFill>
              <a:effectLst/>
              <a:latin typeface="PingFang SC"/>
              <a:ea typeface="PingFang SC"/>
              <a:cs typeface="+mn-cs"/>
            </a:endParaRPr>
          </a:p>
        </p:txBody>
      </p:sp>
      <p:sp>
        <p:nvSpPr>
          <p:cNvPr id="255" name="矩形 254"/>
          <p:cNvSpPr/>
          <p:nvPr/>
        </p:nvSpPr>
        <p:spPr>
          <a:xfrm>
            <a:off x="8863493" y="1765059"/>
            <a:ext cx="8819134" cy="590548"/>
          </a:xfrm>
          <a:prstGeom prst="rect">
            <a:avLst/>
          </a:prstGeom>
          <a:solidFill>
            <a:srgbClr val="2972F4">
              <a:alpha val="80000"/>
            </a:srgbClr>
          </a:solidFill>
          <a:ln w="0">
            <a:solidFill>
              <a:srgbClr val="319B62">
                <a:alpha val="100000"/>
              </a:srgbClr>
            </a:solidFill>
          </a:ln>
        </p:spPr>
        <p:txBody>
          <a:bodyPr vert="horz" anchor="ctr"/>
          <a:lstStyle/>
          <a:p>
            <a:pPr marL="0" lvl="0" indent="0" algn="ctr" defTabSz="914400">
              <a:lnSpc>
                <a:spcPct val="150000"/>
              </a:lnSpc>
              <a:buNone/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r>
              <a:rPr lang="zh-CN" sz="2400" b="0" i="0" u="none" strike="noStrike" dirty="0">
                <a:ln>
                  <a:noFill/>
                </a:ln>
                <a:solidFill>
                  <a:srgbClr val="FFFFFF">
                    <a:alpha val="100000"/>
                  </a:srgbClr>
                </a:solidFill>
                <a:effectLst/>
                <a:latin typeface="TencentSans W7"/>
                <a:ea typeface="TencentSans W7"/>
              </a:rPr>
              <a:t>定位：通过</a:t>
            </a:r>
            <a:r>
              <a:rPr lang="en-US" sz="2400" b="0" i="0" u="none" strike="noStrike" dirty="0">
                <a:ln>
                  <a:noFill/>
                </a:ln>
                <a:solidFill>
                  <a:srgbClr val="FFFFFF">
                    <a:alpha val="100000"/>
                  </a:srgbClr>
                </a:solidFill>
                <a:effectLst/>
                <a:latin typeface="TencentSans W7"/>
                <a:ea typeface="TencentSans W7"/>
              </a:rPr>
              <a:t> Agentic </a:t>
            </a:r>
            <a:r>
              <a:rPr lang="zh-CN" sz="2400" b="0" i="0" u="none" strike="noStrike" dirty="0">
                <a:ln>
                  <a:noFill/>
                </a:ln>
                <a:solidFill>
                  <a:srgbClr val="FFFFFF">
                    <a:alpha val="100000"/>
                  </a:srgbClr>
                </a:solidFill>
                <a:effectLst/>
                <a:latin typeface="TencentSans W7"/>
                <a:ea typeface="TencentSans W7"/>
              </a:rPr>
              <a:t>重构软件生产和企业办公的效率边界</a:t>
            </a:r>
            <a:endParaRPr dirty="0"/>
          </a:p>
        </p:txBody>
      </p:sp>
      <p:sp>
        <p:nvSpPr>
          <p:cNvPr id="256" name="文本框 4"/>
          <p:cNvSpPr txBox="1"/>
          <p:nvPr/>
        </p:nvSpPr>
        <p:spPr>
          <a:xfrm>
            <a:off x="8863493" y="2504856"/>
            <a:ext cx="6153802" cy="2711391"/>
          </a:xfrm>
          <a:prstGeom prst="rect">
            <a:avLst/>
          </a:prstGeom>
          <a:solidFill>
            <a:srgbClr val="E5EFFF">
              <a:alpha val="100000"/>
            </a:srgbClr>
          </a:solidFill>
          <a:ln w="6350">
            <a:prstDash val="solid"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9pPr>
          </a:lstStyle>
          <a:p>
            <a:pPr marL="0" lvl="0" algn="l" defTabSz="914400">
              <a:lnSpc>
                <a:spcPct val="10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endParaRPr lang="zh-CN" sz="1800" b="1">
              <a:solidFill>
                <a:srgbClr val="2972F4">
                  <a:alpha val="100000"/>
                </a:srgbClr>
              </a:solidFill>
              <a:latin typeface="TencentSans W3"/>
              <a:ea typeface="TencentSans W3"/>
            </a:endParaRPr>
          </a:p>
        </p:txBody>
      </p:sp>
      <p:sp>
        <p:nvSpPr>
          <p:cNvPr id="257" name="Shape 1649"/>
          <p:cNvSpPr/>
          <p:nvPr/>
        </p:nvSpPr>
        <p:spPr>
          <a:xfrm>
            <a:off x="9476843" y="2635642"/>
            <a:ext cx="5553075" cy="49530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l">
              <a:lnSpc>
                <a:spcPct val="80000"/>
              </a:lnSpc>
              <a:defRPr sz="2400" b="1" cap="all">
                <a:solidFill>
                  <a:srgbClr val="44474F"/>
                </a:solidFill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lvl1pPr>
          </a:lstStyle>
          <a:p>
            <a:pPr defTabSz="914400">
              <a:lnSpc>
                <a:spcPct val="120000"/>
              </a:lnSpc>
            </a:pPr>
            <a:r>
              <a:rPr lang="zh-CN" sz="2700" b="0" spc="180" dirty="0">
                <a:solidFill>
                  <a:srgbClr val="0052D9">
                    <a:alpha val="100000"/>
                  </a:srgbClr>
                </a:solidFill>
                <a:latin typeface="方正兰亭中黑_GBK"/>
                <a:ea typeface="方正兰亭中黑_GBK"/>
                <a:cs typeface="Helvetica" panose="020B0604020202030204"/>
                <a:sym typeface="Helvetica" panose="020B0604020202030204"/>
              </a:rPr>
              <a:t>软件工程领域</a:t>
            </a:r>
            <a:r>
              <a:rPr lang="en-US" sz="2700" b="0" spc="180" dirty="0">
                <a:solidFill>
                  <a:srgbClr val="0052D9">
                    <a:alpha val="100000"/>
                  </a:srgbClr>
                </a:solidFill>
                <a:latin typeface="方正兰亭中黑_GBK"/>
                <a:ea typeface="方正兰亭中黑_GBK"/>
                <a:cs typeface="Helvetica" panose="020B0604020202030204"/>
                <a:sym typeface="Helvetica" panose="020B0604020202030204"/>
              </a:rPr>
              <a:t> AI </a:t>
            </a:r>
            <a:r>
              <a:rPr lang="zh-CN" sz="2700" b="0" spc="180" dirty="0">
                <a:solidFill>
                  <a:srgbClr val="0052D9">
                    <a:alpha val="100000"/>
                  </a:srgbClr>
                </a:solidFill>
                <a:latin typeface="方正兰亭中黑_GBK"/>
                <a:ea typeface="方正兰亭中黑_GBK"/>
                <a:cs typeface="Helvetica" panose="020B0604020202030204"/>
                <a:sym typeface="Helvetica" panose="020B0604020202030204"/>
              </a:rPr>
              <a:t>产品（</a:t>
            </a:r>
            <a:r>
              <a:rPr lang="en-US" sz="2700" b="0" spc="180" dirty="0">
                <a:solidFill>
                  <a:srgbClr val="0052D9">
                    <a:alpha val="100000"/>
                  </a:srgbClr>
                </a:solidFill>
                <a:latin typeface="方正兰亭中黑_GBK"/>
                <a:ea typeface="方正兰亭中黑_GBK"/>
                <a:cs typeface="Helvetica" panose="020B0604020202030204"/>
                <a:sym typeface="Helvetica" panose="020B0604020202030204"/>
              </a:rPr>
              <a:t>2025</a:t>
            </a:r>
            <a:r>
              <a:rPr lang="zh-CN" sz="2700" b="0" spc="180" dirty="0">
                <a:solidFill>
                  <a:srgbClr val="0052D9">
                    <a:alpha val="100000"/>
                  </a:srgbClr>
                </a:solidFill>
                <a:latin typeface="方正兰亭中黑_GBK"/>
                <a:ea typeface="方正兰亭中黑_GBK"/>
                <a:cs typeface="Helvetica" panose="020B0604020202030204"/>
                <a:sym typeface="Helvetica" panose="020B0604020202030204"/>
              </a:rPr>
              <a:t>）</a:t>
            </a:r>
            <a:r>
              <a:rPr lang="en-US" sz="2700" b="0" spc="180" dirty="0">
                <a:solidFill>
                  <a:srgbClr val="0052D9">
                    <a:alpha val="100000"/>
                  </a:srgbClr>
                </a:solidFill>
                <a:latin typeface="方正兰亭中黑_GBK"/>
                <a:ea typeface="方正兰亭中黑_GBK"/>
                <a:cs typeface="Helvetica" panose="020B0604020202030204"/>
                <a:sym typeface="Helvetica" panose="020B0604020202030204"/>
              </a:rPr>
              <a:t> </a:t>
            </a:r>
            <a:endParaRPr dirty="0"/>
          </a:p>
        </p:txBody>
      </p:sp>
      <p:sp>
        <p:nvSpPr>
          <p:cNvPr id="258" name="文本框 4"/>
          <p:cNvSpPr txBox="1"/>
          <p:nvPr/>
        </p:nvSpPr>
        <p:spPr>
          <a:xfrm>
            <a:off x="8863493" y="5367461"/>
            <a:ext cx="6166425" cy="2859952"/>
          </a:xfrm>
          <a:prstGeom prst="rect">
            <a:avLst/>
          </a:prstGeom>
          <a:solidFill>
            <a:srgbClr val="E5EFFF">
              <a:alpha val="100000"/>
            </a:srgbClr>
          </a:solidFill>
          <a:ln w="6350">
            <a:prstDash val="solid"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9pPr>
          </a:lstStyle>
          <a:p>
            <a:pPr marL="0" lvl="0" algn="l" defTabSz="914400">
              <a:lnSpc>
                <a:spcPct val="10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endParaRPr lang="zh-CN" sz="1800" b="1">
              <a:solidFill>
                <a:srgbClr val="2972F4">
                  <a:alpha val="100000"/>
                </a:srgbClr>
              </a:solidFill>
              <a:latin typeface="TencentSans W3"/>
              <a:ea typeface="TencentSans W3"/>
            </a:endParaRPr>
          </a:p>
        </p:txBody>
      </p:sp>
      <p:sp>
        <p:nvSpPr>
          <p:cNvPr id="259" name="Shape 1649"/>
          <p:cNvSpPr/>
          <p:nvPr/>
        </p:nvSpPr>
        <p:spPr>
          <a:xfrm>
            <a:off x="9540807" y="5596024"/>
            <a:ext cx="4902200" cy="49530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l">
              <a:lnSpc>
                <a:spcPct val="80000"/>
              </a:lnSpc>
              <a:defRPr sz="2400" b="1" cap="all">
                <a:solidFill>
                  <a:srgbClr val="44474F"/>
                </a:solidFill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lvl1pPr>
          </a:lstStyle>
          <a:p>
            <a:pPr defTabSz="914400">
              <a:lnSpc>
                <a:spcPct val="120000"/>
              </a:lnSpc>
            </a:pPr>
            <a:r>
              <a:rPr lang="zh-CN" sz="2700" b="0" spc="180">
                <a:solidFill>
                  <a:srgbClr val="0052D9">
                    <a:alpha val="100000"/>
                  </a:srgbClr>
                </a:solidFill>
                <a:latin typeface="方正兰亭中黑_GBK"/>
                <a:ea typeface="方正兰亭中黑_GBK"/>
                <a:cs typeface="Helvetica" panose="020B0604020202030204"/>
                <a:sym typeface="Helvetica" panose="020B0604020202030204"/>
              </a:rPr>
              <a:t>办公领域</a:t>
            </a:r>
            <a:r>
              <a:rPr lang="en-US" sz="2700" b="0" spc="180">
                <a:solidFill>
                  <a:srgbClr val="0052D9">
                    <a:alpha val="100000"/>
                  </a:srgbClr>
                </a:solidFill>
                <a:latin typeface="方正兰亭中黑_GBK"/>
                <a:ea typeface="方正兰亭中黑_GBK"/>
                <a:cs typeface="Helvetica" panose="020B0604020202030204"/>
                <a:sym typeface="Helvetica" panose="020B0604020202030204"/>
              </a:rPr>
              <a:t> AI </a:t>
            </a:r>
            <a:r>
              <a:rPr lang="zh-CN" sz="2700" b="0" spc="180">
                <a:solidFill>
                  <a:srgbClr val="0052D9">
                    <a:alpha val="100000"/>
                  </a:srgbClr>
                </a:solidFill>
                <a:latin typeface="方正兰亭中黑_GBK"/>
                <a:ea typeface="方正兰亭中黑_GBK"/>
                <a:cs typeface="Helvetica" panose="020B0604020202030204"/>
                <a:sym typeface="Helvetica" panose="020B0604020202030204"/>
              </a:rPr>
              <a:t>产品（</a:t>
            </a:r>
            <a:r>
              <a:rPr lang="en-US" sz="2700" b="0" spc="180">
                <a:solidFill>
                  <a:srgbClr val="0052D9">
                    <a:alpha val="100000"/>
                  </a:srgbClr>
                </a:solidFill>
                <a:latin typeface="方正兰亭中黑_GBK"/>
                <a:ea typeface="方正兰亭中黑_GBK"/>
                <a:cs typeface="Helvetica" panose="020B0604020202030204"/>
                <a:sym typeface="Helvetica" panose="020B0604020202030204"/>
              </a:rPr>
              <a:t>2026H1</a:t>
            </a:r>
            <a:r>
              <a:rPr lang="zh-CN" sz="2700" b="0" spc="180">
                <a:solidFill>
                  <a:srgbClr val="0052D9">
                    <a:alpha val="100000"/>
                  </a:srgbClr>
                </a:solidFill>
                <a:latin typeface="方正兰亭中黑_GBK"/>
                <a:ea typeface="方正兰亭中黑_GBK"/>
                <a:cs typeface="Helvetica" panose="020B0604020202030204"/>
                <a:sym typeface="Helvetica" panose="020B0604020202030204"/>
              </a:rPr>
              <a:t>）</a:t>
            </a:r>
            <a:endParaRPr lang="zh-CN" sz="2700" b="0" spc="180">
              <a:solidFill>
                <a:srgbClr val="0052D9">
                  <a:alpha val="100000"/>
                </a:srgbClr>
              </a:solidFill>
              <a:latin typeface="方正兰亭中黑_GBK"/>
              <a:ea typeface="方正兰亭中黑_GBK"/>
              <a:cs typeface="Helvetica" panose="020B0604020202030204"/>
              <a:sym typeface="Helvetica" panose="020B0604020202030204"/>
            </a:endParaRPr>
          </a:p>
        </p:txBody>
      </p:sp>
      <p:sp>
        <p:nvSpPr>
          <p:cNvPr id="260" name="文本框 4"/>
          <p:cNvSpPr txBox="1"/>
          <p:nvPr/>
        </p:nvSpPr>
        <p:spPr>
          <a:xfrm>
            <a:off x="15207099" y="2504856"/>
            <a:ext cx="2495665" cy="5719912"/>
          </a:xfrm>
          <a:prstGeom prst="rect">
            <a:avLst/>
          </a:prstGeom>
          <a:solidFill>
            <a:srgbClr val="E5EFFF">
              <a:alpha val="100000"/>
            </a:srgbClr>
          </a:solidFill>
          <a:ln w="6350">
            <a:prstDash val="solid"/>
          </a:ln>
        </p:spPr>
        <p:txBody>
          <a:bodyPr anchor="ctr"/>
          <a:lstStyle>
            <a:lvl1pPr marL="0" lvl="0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1pPr>
            <a:lvl2pPr marL="457200" lvl="1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2pPr>
            <a:lvl3pPr marL="914400" lvl="2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3pPr>
            <a:lvl4pPr marL="1371600" lvl="3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4pPr>
            <a:lvl5pPr marL="1828800" lvl="4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5pPr>
            <a:lvl6pPr marL="2286000" lvl="5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6pPr>
            <a:lvl7pPr marL="2743200" lvl="6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7pPr>
            <a:lvl8pPr marL="3200400" lvl="7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8pPr>
            <a:lvl9pPr marL="3657600" lvl="8" algn="l" defTabSz="914400">
              <a:defRPr sz="1800" kern="120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</a:defRPr>
            </a:lvl9pPr>
          </a:lstStyle>
          <a:p>
            <a:pPr marL="0" lvl="0" algn="l" defTabSz="914400">
              <a:lnSpc>
                <a:spcPct val="10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endParaRPr lang="zh-CN" sz="1800" b="1">
              <a:solidFill>
                <a:srgbClr val="2972F4">
                  <a:alpha val="100000"/>
                </a:srgbClr>
              </a:solidFill>
              <a:latin typeface="TencentSans W3"/>
              <a:ea typeface="TencentSans W3"/>
            </a:endParaRPr>
          </a:p>
        </p:txBody>
      </p:sp>
      <p:sp>
        <p:nvSpPr>
          <p:cNvPr id="261" name="Shape 1649"/>
          <p:cNvSpPr/>
          <p:nvPr/>
        </p:nvSpPr>
        <p:spPr>
          <a:xfrm>
            <a:off x="15207099" y="2721446"/>
            <a:ext cx="2505075" cy="1485900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algn="l">
              <a:lnSpc>
                <a:spcPct val="80000"/>
              </a:lnSpc>
              <a:defRPr sz="2400" b="1" cap="all">
                <a:solidFill>
                  <a:srgbClr val="44474F"/>
                </a:solidFill>
                <a:latin typeface="Helvetica" panose="020B0604020202030204"/>
                <a:ea typeface="Helvetica" panose="020B0604020202030204"/>
                <a:cs typeface="Helvetica" panose="020B0604020202030204"/>
                <a:sym typeface="Helvetica" panose="020B0604020202030204"/>
              </a:defRPr>
            </a:lvl1pPr>
          </a:lstStyle>
          <a:p>
            <a:pPr algn="ctr" defTabSz="914400">
              <a:lnSpc>
                <a:spcPct val="120000"/>
              </a:lnSpc>
            </a:pPr>
            <a:r>
              <a:rPr lang="en-US" sz="2700" b="0" i="1" spc="180">
                <a:solidFill>
                  <a:srgbClr val="0052D9">
                    <a:alpha val="100000"/>
                  </a:srgbClr>
                </a:solidFill>
                <a:latin typeface="TencentSans W3"/>
                <a:ea typeface="TencentSans W3"/>
              </a:rPr>
              <a:t>AI Teams</a:t>
            </a:r>
            <a:endParaRPr lang="en-US" sz="2700" b="0" i="1" spc="180">
              <a:solidFill>
                <a:srgbClr val="0052D9">
                  <a:alpha val="100000"/>
                </a:srgbClr>
              </a:solidFill>
              <a:latin typeface="TencentSans W3"/>
              <a:ea typeface="TencentSans W3"/>
            </a:endParaRPr>
          </a:p>
          <a:p>
            <a:pPr algn="ctr" defTabSz="914400">
              <a:lnSpc>
                <a:spcPct val="120000"/>
              </a:lnSpc>
            </a:pPr>
            <a:r>
              <a:rPr lang="en-US" sz="2700" b="0" i="1" spc="180">
                <a:solidFill>
                  <a:srgbClr val="0052D9">
                    <a:alpha val="100000"/>
                  </a:srgbClr>
                </a:solidFill>
                <a:latin typeface="TencentSans W3"/>
                <a:ea typeface="TencentSans W3"/>
              </a:rPr>
              <a:t>2026(H2)</a:t>
            </a:r>
            <a:endParaRPr lang="en-US" sz="2700" b="0" i="1" spc="180">
              <a:solidFill>
                <a:srgbClr val="0052D9">
                  <a:alpha val="100000"/>
                </a:srgbClr>
              </a:solidFill>
              <a:latin typeface="TencentSans W3"/>
              <a:ea typeface="TencentSans W3"/>
            </a:endParaRPr>
          </a:p>
          <a:p>
            <a:pPr algn="ctr" defTabSz="914400">
              <a:lnSpc>
                <a:spcPct val="120000"/>
              </a:lnSpc>
            </a:pPr>
            <a:endParaRPr lang="en-US" sz="2700" b="0" i="1" spc="180">
              <a:solidFill>
                <a:srgbClr val="0052D9">
                  <a:alpha val="100000"/>
                </a:srgbClr>
              </a:solidFill>
              <a:latin typeface="TencentSans W3"/>
              <a:ea typeface="TencentSans W3"/>
            </a:endParaRPr>
          </a:p>
        </p:txBody>
      </p:sp>
      <p:sp>
        <p:nvSpPr>
          <p:cNvPr id="262" name="左大括号 261"/>
          <p:cNvSpPr/>
          <p:nvPr/>
        </p:nvSpPr>
        <p:spPr>
          <a:xfrm rot="16200000">
            <a:off x="11696500" y="6226947"/>
            <a:ext cx="495300" cy="6121046"/>
          </a:xfrm>
          <a:prstGeom prst="leftBrace">
            <a:avLst>
              <a:gd name="adj1" fmla="val 59615"/>
              <a:gd name="adj2" fmla="val 50000"/>
            </a:avLst>
          </a:prstGeom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</a:p>
        </p:txBody>
      </p:sp>
      <p:sp>
        <p:nvSpPr>
          <p:cNvPr id="263" name="左大括号 262"/>
          <p:cNvSpPr/>
          <p:nvPr/>
        </p:nvSpPr>
        <p:spPr>
          <a:xfrm rot="16200000">
            <a:off x="16238183" y="7977764"/>
            <a:ext cx="380961" cy="2505073"/>
          </a:xfrm>
          <a:prstGeom prst="leftBrace">
            <a:avLst/>
          </a:prstGeom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</a:p>
        </p:txBody>
      </p:sp>
      <p:sp>
        <p:nvSpPr>
          <p:cNvPr id="264" name="文本框 263"/>
          <p:cNvSpPr txBox="1"/>
          <p:nvPr/>
        </p:nvSpPr>
        <p:spPr>
          <a:xfrm>
            <a:off x="10503785" y="9472078"/>
            <a:ext cx="2847975" cy="676275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b="1">
                <a:solidFill>
                  <a:srgbClr val="2972F4">
                    <a:alpha val="100000"/>
                  </a:srgbClr>
                </a:solidFill>
                <a:latin typeface="TencentSans W7"/>
                <a:ea typeface="TencentSans W7"/>
              </a:rPr>
              <a:t>AI </a:t>
            </a:r>
            <a:r>
              <a:rPr lang="zh-CN" b="1">
                <a:solidFill>
                  <a:srgbClr val="2972F4">
                    <a:alpha val="100000"/>
                  </a:srgbClr>
                </a:solidFill>
                <a:latin typeface="TencentSans W7"/>
                <a:ea typeface="TencentSans W7"/>
              </a:rPr>
              <a:t>超级个体</a:t>
            </a:r>
            <a:endParaRPr lang="zh-CN" b="1">
              <a:solidFill>
                <a:srgbClr val="2972F4">
                  <a:alpha val="100000"/>
                </a:srgbClr>
              </a:solidFill>
              <a:latin typeface="TencentSans W7"/>
              <a:ea typeface="TencentSans W7"/>
            </a:endParaRPr>
          </a:p>
        </p:txBody>
      </p:sp>
      <p:sp>
        <p:nvSpPr>
          <p:cNvPr id="265" name="文本框 264"/>
          <p:cNvSpPr txBox="1"/>
          <p:nvPr/>
        </p:nvSpPr>
        <p:spPr>
          <a:xfrm>
            <a:off x="15004676" y="9472078"/>
            <a:ext cx="2847975" cy="676275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en-US" b="0">
                <a:solidFill>
                  <a:srgbClr val="2972F4">
                    <a:alpha val="100000"/>
                  </a:srgbClr>
                </a:solidFill>
                <a:latin typeface="TencentSans W7"/>
                <a:ea typeface="TencentSans W7"/>
              </a:rPr>
              <a:t>AI </a:t>
            </a:r>
            <a:r>
              <a:rPr lang="zh-CN" b="0">
                <a:solidFill>
                  <a:srgbClr val="2972F4">
                    <a:alpha val="100000"/>
                  </a:srgbClr>
                </a:solidFill>
                <a:latin typeface="TencentSans W7"/>
                <a:ea typeface="TencentSans W7"/>
              </a:rPr>
              <a:t>超级团队</a:t>
            </a:r>
            <a:endParaRPr lang="zh-CN" b="0">
              <a:solidFill>
                <a:srgbClr val="2972F4">
                  <a:alpha val="100000"/>
                </a:srgbClr>
              </a:solidFill>
              <a:latin typeface="TencentSans W7"/>
              <a:ea typeface="TencentSans W7"/>
            </a:endParaRPr>
          </a:p>
        </p:txBody>
      </p:sp>
      <p:sp>
        <p:nvSpPr>
          <p:cNvPr id="266" name="圆角矩形 265"/>
          <p:cNvSpPr/>
          <p:nvPr/>
        </p:nvSpPr>
        <p:spPr>
          <a:xfrm>
            <a:off x="9312896" y="4361589"/>
            <a:ext cx="1726102" cy="714375"/>
          </a:xfrm>
          <a:prstGeom prst="roundRect">
            <a:avLst/>
          </a:prstGeom>
          <a:solidFill>
            <a:srgbClr val="0188FB">
              <a:alpha val="100000"/>
            </a:srgbClr>
          </a:solidFill>
          <a:ln w="12700">
            <a:noFill/>
            <a:prstDash val="solid"/>
            <a:miter lim="800000"/>
          </a:ln>
        </p:spPr>
        <p:txBody>
          <a:bodyPr vert="horz" anchor="ctr"/>
          <a:lstStyle/>
          <a:p>
            <a:pPr marL="0" lvl="0" indent="0" algn="ctr" defTabSz="608965">
              <a:lnSpc>
                <a:spcPct val="13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r>
              <a:rPr lang="en-US" sz="2400" b="0" i="0" u="none" strike="noStrike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</a:rPr>
              <a:t>Agents</a:t>
            </a:r>
            <a:endParaRPr sz="2700">
              <a:solidFill>
                <a:schemeClr val="tx1">
                  <a:alpha val="100000"/>
                </a:schemeClr>
              </a:solidFill>
              <a:latin typeface="Arial" panose="020B0604020202020204"/>
              <a:ea typeface="微软雅黑" panose="020B0503020204020204" charset="-122"/>
            </a:endParaRPr>
          </a:p>
        </p:txBody>
      </p:sp>
      <p:sp>
        <p:nvSpPr>
          <p:cNvPr id="267" name="圆角矩形 266"/>
          <p:cNvSpPr/>
          <p:nvPr/>
        </p:nvSpPr>
        <p:spPr>
          <a:xfrm>
            <a:off x="9312896" y="3407883"/>
            <a:ext cx="5362619" cy="714375"/>
          </a:xfrm>
          <a:prstGeom prst="roundRect">
            <a:avLst/>
          </a:prstGeom>
          <a:solidFill>
            <a:srgbClr val="1450B8">
              <a:alpha val="100000"/>
            </a:srgbClr>
          </a:solidFill>
          <a:ln w="12700">
            <a:noFill/>
            <a:prstDash val="solid"/>
            <a:miter lim="800000"/>
          </a:ln>
        </p:spPr>
        <p:txBody>
          <a:bodyPr vert="horz" anchor="ctr"/>
          <a:lstStyle/>
          <a:p>
            <a:pPr marL="0" lvl="0" indent="0" algn="ctr" defTabSz="608965">
              <a:lnSpc>
                <a:spcPct val="13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</a:rPr>
              <a:t>CodeBuddy </a:t>
            </a:r>
            <a:r>
              <a:rPr lang="zh-CN" sz="24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</a:rPr>
              <a:t>插件</a:t>
            </a: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</a:rPr>
              <a:t>/IDE/CLI</a:t>
            </a:r>
            <a:endParaRPr lang="en-US" sz="2400">
              <a:solidFill>
                <a:srgbClr val="FFFFFF">
                  <a:alpha val="100000"/>
                </a:srgbClr>
              </a:solidFill>
              <a:latin typeface="TencentSans W7"/>
              <a:ea typeface="TencentSans W7"/>
            </a:endParaRPr>
          </a:p>
        </p:txBody>
      </p:sp>
      <p:sp>
        <p:nvSpPr>
          <p:cNvPr id="268" name="圆角矩形 267"/>
          <p:cNvSpPr/>
          <p:nvPr/>
        </p:nvSpPr>
        <p:spPr>
          <a:xfrm>
            <a:off x="9312896" y="6250628"/>
            <a:ext cx="5362619" cy="714375"/>
          </a:xfrm>
          <a:prstGeom prst="roundRect">
            <a:avLst/>
          </a:prstGeom>
          <a:solidFill>
            <a:srgbClr val="1450B8">
              <a:alpha val="100000"/>
            </a:srgbClr>
          </a:solidFill>
          <a:ln w="12700">
            <a:noFill/>
            <a:prstDash val="solid"/>
            <a:miter lim="800000"/>
          </a:ln>
        </p:spPr>
        <p:txBody>
          <a:bodyPr vert="horz" anchor="ctr"/>
          <a:lstStyle/>
          <a:p>
            <a:pPr marL="0" lvl="0" indent="0" algn="ctr" defTabSz="608965">
              <a:lnSpc>
                <a:spcPct val="13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r>
              <a:rPr lang="en-US" sz="2400" dirty="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</a:rPr>
              <a:t>WorkBuddy </a:t>
            </a:r>
            <a:endParaRPr dirty="0"/>
          </a:p>
        </p:txBody>
      </p:sp>
      <p:sp>
        <p:nvSpPr>
          <p:cNvPr id="269" name="圆角矩形 268"/>
          <p:cNvSpPr/>
          <p:nvPr/>
        </p:nvSpPr>
        <p:spPr>
          <a:xfrm>
            <a:off x="9312896" y="7216383"/>
            <a:ext cx="5362619" cy="714375"/>
          </a:xfrm>
          <a:prstGeom prst="roundRect">
            <a:avLst/>
          </a:prstGeom>
          <a:solidFill>
            <a:srgbClr val="0188FB">
              <a:alpha val="100000"/>
            </a:srgbClr>
          </a:solidFill>
          <a:ln w="12700">
            <a:noFill/>
            <a:prstDash val="solid"/>
            <a:miter lim="800000"/>
          </a:ln>
        </p:spPr>
        <p:txBody>
          <a:bodyPr vert="horz" anchor="ctr"/>
          <a:lstStyle/>
          <a:p>
            <a:pPr marL="0" lvl="0" indent="0" algn="ctr" defTabSz="608965">
              <a:lnSpc>
                <a:spcPct val="13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</a:rPr>
              <a:t>Miora </a:t>
            </a:r>
            <a:r>
              <a:rPr lang="zh-CN" sz="24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</a:rPr>
              <a:t>（</a:t>
            </a: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</a:rPr>
              <a:t>AIGC Design Agent</a:t>
            </a:r>
            <a:r>
              <a:rPr lang="zh-CN" sz="24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</a:rPr>
              <a:t>）</a:t>
            </a:r>
            <a:endParaRPr lang="zh-CN" sz="2400">
              <a:solidFill>
                <a:srgbClr val="FFFFFF">
                  <a:alpha val="100000"/>
                </a:srgbClr>
              </a:solidFill>
              <a:latin typeface="TencentSans W7"/>
              <a:ea typeface="TencentSans W7"/>
            </a:endParaRPr>
          </a:p>
        </p:txBody>
      </p:sp>
      <p:sp>
        <p:nvSpPr>
          <p:cNvPr id="270" name="圆角矩形 269"/>
          <p:cNvSpPr/>
          <p:nvPr/>
        </p:nvSpPr>
        <p:spPr>
          <a:xfrm>
            <a:off x="11131136" y="4361589"/>
            <a:ext cx="1726120" cy="714375"/>
          </a:xfrm>
          <a:prstGeom prst="roundRect">
            <a:avLst/>
          </a:prstGeom>
          <a:solidFill>
            <a:srgbClr val="0188FB">
              <a:alpha val="100000"/>
            </a:srgbClr>
          </a:solidFill>
          <a:ln w="12700">
            <a:noFill/>
            <a:prstDash val="solid"/>
            <a:miter lim="800000"/>
          </a:ln>
        </p:spPr>
        <p:txBody>
          <a:bodyPr vert="horz" anchor="ctr"/>
          <a:lstStyle/>
          <a:p>
            <a:pPr marL="0" lvl="0" indent="0" algn="ctr" defTabSz="608965">
              <a:lnSpc>
                <a:spcPct val="13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</a:rPr>
              <a:t>Genie</a:t>
            </a:r>
            <a:endParaRPr lang="en-US" sz="2400">
              <a:solidFill>
                <a:srgbClr val="FFFFFF">
                  <a:alpha val="100000"/>
                </a:srgbClr>
              </a:solidFill>
              <a:latin typeface="TencentSans W7"/>
              <a:ea typeface="TencentSans W7"/>
            </a:endParaRPr>
          </a:p>
        </p:txBody>
      </p:sp>
      <p:sp>
        <p:nvSpPr>
          <p:cNvPr id="271" name="圆角矩形 270"/>
          <p:cNvSpPr/>
          <p:nvPr/>
        </p:nvSpPr>
        <p:spPr>
          <a:xfrm>
            <a:off x="12949395" y="4361589"/>
            <a:ext cx="1726120" cy="714375"/>
          </a:xfrm>
          <a:prstGeom prst="roundRect">
            <a:avLst/>
          </a:prstGeom>
          <a:solidFill>
            <a:srgbClr val="0188FB">
              <a:alpha val="100000"/>
            </a:srgbClr>
          </a:solidFill>
          <a:ln w="12700">
            <a:noFill/>
            <a:prstDash val="solid"/>
            <a:miter lim="800000"/>
          </a:ln>
        </p:spPr>
        <p:txBody>
          <a:bodyPr vert="horz" anchor="ctr"/>
          <a:lstStyle/>
          <a:p>
            <a:pPr marL="0" lvl="0" indent="0" algn="ctr" defTabSz="608965">
              <a:lnSpc>
                <a:spcPct val="13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</a:rPr>
              <a:t>Security</a:t>
            </a:r>
            <a:endParaRPr lang="en-US" sz="2400">
              <a:solidFill>
                <a:srgbClr val="FFFFFF">
                  <a:alpha val="100000"/>
                </a:srgbClr>
              </a:solidFill>
              <a:latin typeface="TencentSans W7"/>
              <a:ea typeface="TencentSans W7"/>
            </a:endParaRPr>
          </a:p>
        </p:txBody>
      </p:sp>
      <p:sp>
        <p:nvSpPr>
          <p:cNvPr id="272" name="文本框 271"/>
          <p:cNvSpPr txBox="1"/>
          <p:nvPr/>
        </p:nvSpPr>
        <p:spPr>
          <a:xfrm>
            <a:off x="15174458" y="4059245"/>
            <a:ext cx="2495550" cy="34290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28625" lvl="0" indent="-428625" algn="just" defTabSz="412750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defRPr sz="1500" b="1" i="0" u="none" strike="noStrike" spc="0" baseline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TencentSans W7"/>
                <a:ea typeface="TencentSans W7"/>
              </a:defRPr>
            </a:pPr>
            <a:r>
              <a:rPr lang="zh-CN" sz="1800" b="0" i="1" strike="noStrike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TencentSans W3"/>
                <a:ea typeface="TencentSans W3"/>
              </a:rPr>
              <a:t>团队共享空间，上下文共享</a:t>
            </a:r>
            <a:endParaRPr lang="zh-CN" sz="1800" b="0" i="1" strike="noStrike">
              <a:ln>
                <a:noFill/>
              </a:ln>
              <a:solidFill>
                <a:srgbClr val="000000">
                  <a:alpha val="100000"/>
                </a:srgbClr>
              </a:solidFill>
              <a:effectLst/>
              <a:latin typeface="TencentSans W3"/>
              <a:ea typeface="TencentSans W3"/>
            </a:endParaRPr>
          </a:p>
          <a:p>
            <a:pPr marL="428625" lvl="0" indent="-428625" algn="just" defTabSz="412750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defRPr sz="1500" b="1" i="0" u="none" strike="noStrike" spc="0" baseline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TencentSans W7"/>
                <a:ea typeface="TencentSans W7"/>
              </a:defRPr>
            </a:pPr>
            <a:r>
              <a:rPr lang="en-US" sz="1800" b="0" i="1" strike="noStrike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TencentSans W3"/>
                <a:ea typeface="TencentSans W3"/>
              </a:rPr>
              <a:t>Muti Agent </a:t>
            </a:r>
            <a:r>
              <a:rPr lang="zh-CN" sz="1800" b="0" i="1" strike="noStrike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TencentSans W3"/>
                <a:ea typeface="TencentSans W3"/>
              </a:rPr>
              <a:t>协作强化，跨部门任务协作</a:t>
            </a:r>
            <a:endParaRPr lang="zh-CN" sz="1800" b="0" i="1" strike="noStrike">
              <a:ln>
                <a:noFill/>
              </a:ln>
              <a:solidFill>
                <a:srgbClr val="000000">
                  <a:alpha val="100000"/>
                </a:srgbClr>
              </a:solidFill>
              <a:effectLst/>
              <a:latin typeface="TencentSans W3"/>
              <a:ea typeface="TencentSans W3"/>
            </a:endParaRPr>
          </a:p>
          <a:p>
            <a:pPr marL="428625" lvl="0" indent="-428625" algn="just" defTabSz="412750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defRPr sz="1500" b="1" i="0" u="none" strike="noStrike" spc="0" baseline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TencentSans W7"/>
                <a:ea typeface="TencentSans W7"/>
              </a:defRPr>
            </a:pPr>
            <a:r>
              <a:rPr lang="zh-CN" sz="1800" b="0" i="1" strike="noStrike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TencentSans W3"/>
                <a:ea typeface="TencentSans W3"/>
              </a:rPr>
              <a:t>长期记忆、永久记忆能力</a:t>
            </a:r>
            <a:endParaRPr lang="zh-CN" sz="1800" b="0" i="1" strike="noStrike">
              <a:ln>
                <a:noFill/>
              </a:ln>
              <a:solidFill>
                <a:srgbClr val="000000">
                  <a:alpha val="100000"/>
                </a:srgbClr>
              </a:solidFill>
              <a:effectLst/>
              <a:latin typeface="TencentSans W3"/>
              <a:ea typeface="TencentSans W3"/>
            </a:endParaRPr>
          </a:p>
          <a:p>
            <a:pPr marL="428625" lvl="0" indent="-428625" algn="just" defTabSz="412750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defRPr sz="1500" b="1" i="0" u="none" strike="noStrike" spc="0" baseline="0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TencentSans W7"/>
                <a:ea typeface="TencentSans W7"/>
              </a:defRPr>
            </a:pPr>
            <a:r>
              <a:rPr lang="en-US" sz="1800" b="0" i="1" strike="noStrike">
                <a:ln>
                  <a:noFill/>
                </a:ln>
                <a:solidFill>
                  <a:srgbClr val="000000">
                    <a:alpha val="100000"/>
                  </a:srgbClr>
                </a:solidFill>
                <a:effectLst/>
                <a:latin typeface="TencentSans W3"/>
                <a:ea typeface="TencentSans W3"/>
              </a:rPr>
              <a:t>......</a:t>
            </a:r>
            <a:endParaRPr lang="en-US" sz="1800" b="0" i="1" strike="noStrike">
              <a:ln>
                <a:noFill/>
              </a:ln>
              <a:solidFill>
                <a:srgbClr val="000000">
                  <a:alpha val="100000"/>
                </a:srgbClr>
              </a:solidFill>
              <a:effectLst/>
              <a:latin typeface="TencentSans W3"/>
              <a:ea typeface="TencentSans W3"/>
            </a:endParaRPr>
          </a:p>
        </p:txBody>
      </p:sp>
      <p:sp>
        <p:nvSpPr>
          <p:cNvPr id="273" name="圆角矩形 272"/>
          <p:cNvSpPr/>
          <p:nvPr/>
        </p:nvSpPr>
        <p:spPr>
          <a:xfrm>
            <a:off x="8883627" y="8377568"/>
            <a:ext cx="8819137" cy="590550"/>
          </a:xfrm>
          <a:prstGeom prst="roundRect">
            <a:avLst/>
          </a:prstGeom>
          <a:solidFill>
            <a:srgbClr val="939393">
              <a:alpha val="100000"/>
            </a:srgbClr>
          </a:solidFill>
          <a:ln w="12700">
            <a:noFill/>
            <a:prstDash val="solid"/>
            <a:miter lim="800000"/>
          </a:ln>
        </p:spPr>
        <p:txBody>
          <a:bodyPr vert="horz" anchor="ctr"/>
          <a:lstStyle/>
          <a:p>
            <a:pPr marL="0" lvl="0" indent="0" algn="ctr" defTabSz="608965">
              <a:lnSpc>
                <a:spcPct val="130000"/>
              </a:lnSpc>
              <a:defRPr sz="1800">
                <a:solidFill>
                  <a:schemeClr val="tx1">
                    <a:alpha val="100000"/>
                  </a:schemeClr>
                </a:solidFill>
                <a:latin typeface="Arial" panose="020B0604020202020204"/>
                <a:ea typeface="微软雅黑" panose="020B0503020204020204" charset="-122"/>
              </a:defRPr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TencentSans W7"/>
                <a:ea typeface="TencentSans W7"/>
              </a:rPr>
              <a:t>Agent SDK</a:t>
            </a:r>
            <a:r>
              <a:rPr lang="en-US" sz="2400">
                <a:solidFill>
                  <a:srgbClr val="939393">
                    <a:alpha val="100000"/>
                  </a:srgbClr>
                </a:solidFill>
                <a:latin typeface="TencentSans W7"/>
                <a:ea typeface="TencentSans W7"/>
              </a:rPr>
              <a:t> </a:t>
            </a:r>
            <a:endParaRPr lang="en-US" sz="2400">
              <a:solidFill>
                <a:srgbClr val="939393">
                  <a:alpha val="100000"/>
                </a:srgbClr>
              </a:solidFill>
              <a:latin typeface="TencentSans W7"/>
              <a:ea typeface="TencentSans W7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LOGO+SLOGAN-202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826365" y="845820"/>
            <a:ext cx="4602480" cy="72009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notesMaster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9514</Words>
  <Application>WPS 演示</Application>
  <PresentationFormat>自定义</PresentationFormat>
  <Paragraphs>881</Paragraphs>
  <Slides>25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47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74" baseType="lpstr">
      <vt:lpstr>Arial</vt:lpstr>
      <vt:lpstr>宋体</vt:lpstr>
      <vt:lpstr>Wingdings</vt:lpstr>
      <vt:lpstr>Arial</vt:lpstr>
      <vt:lpstr>Calibri</vt:lpstr>
      <vt:lpstr>等线</vt:lpstr>
      <vt:lpstr>Calibri</vt:lpstr>
      <vt:lpstr>腾讯体 W7</vt:lpstr>
      <vt:lpstr>ksdb</vt:lpstr>
      <vt:lpstr>TTTGB Medium</vt:lpstr>
      <vt:lpstr>TTTGB Medium</vt:lpstr>
      <vt:lpstr>方正兰亭中黑_GBK</vt:lpstr>
      <vt:lpstr>腾讯体 W7</vt:lpstr>
      <vt:lpstr>方正兰亭中黑_GBK</vt:lpstr>
      <vt:lpstr>TencentSans W3</vt:lpstr>
      <vt:lpstr>思源黑体 CN Normal</vt:lpstr>
      <vt:lpstr>思源黑体 CN Bold</vt:lpstr>
      <vt:lpstr>微软雅黑</vt:lpstr>
      <vt:lpstr>方正兰亭黑_GBK</vt:lpstr>
      <vt:lpstr>TencentSans W7</vt:lpstr>
      <vt:lpstr>TencentSans W3</vt:lpstr>
      <vt:lpstr>inherit</vt:lpstr>
      <vt:lpstr>方正兰亭刊黑_GBK</vt:lpstr>
      <vt:lpstr>方正兰亭黑_GBK</vt:lpstr>
      <vt:lpstr>黑体</vt:lpstr>
      <vt:lpstr>Arial Unicode MS</vt:lpstr>
      <vt:lpstr>等线 Light</vt:lpstr>
      <vt:lpstr>Calibri Light</vt:lpstr>
      <vt:lpstr>Helvetica Neue Medium</vt:lpstr>
      <vt:lpstr>PingFang SC Regular</vt:lpstr>
      <vt:lpstr>FZLanTingHei-R-GBK</vt:lpstr>
      <vt:lpstr>-apple-system</vt:lpstr>
      <vt:lpstr>Helvetica</vt:lpstr>
      <vt:lpstr>Wingdings</vt:lpstr>
      <vt:lpstr>微软雅黑 Light</vt:lpstr>
      <vt:lpstr>FZLanTingHeiS-DB1-GBK</vt:lpstr>
      <vt:lpstr>FZLanTingHeiS-DB1-GBK</vt:lpstr>
      <vt:lpstr>FontName Regular</vt:lpstr>
      <vt:lpstr>PingFang SC</vt:lpstr>
      <vt:lpstr>方正兰亭刊黑_GBK</vt:lpstr>
      <vt:lpstr>FontName Regular</vt:lpstr>
      <vt:lpstr>Helvetica Neue</vt:lpstr>
      <vt:lpstr>Source Sans Pro</vt:lpstr>
      <vt:lpstr>PingFang SC Medium</vt:lpstr>
      <vt:lpstr>Wingdings</vt:lpstr>
      <vt:lpstr>默认字体</vt:lpstr>
      <vt:lpstr>思源黑体 Bold</vt:lpstr>
      <vt:lpstr>Office 主题​​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朱海伦</cp:lastModifiedBy>
  <cp:revision>21</cp:revision>
  <dcterms:created xsi:type="dcterms:W3CDTF">2026-03-08T23:41:00Z</dcterms:created>
  <dcterms:modified xsi:type="dcterms:W3CDTF">2026-06-30T08:01:49Z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57D2E7FC906D4A09BA3135E02153D2A8_12</vt:lpwstr>
  </property>
  <property fmtid="{D5CDD505-2E9C-101B-9397-08002B2CF9AE}" pid="3" name="KSOProductBuildVer">
    <vt:lpwstr>2052-12.1.0.21915</vt:lpwstr>
  </property>
</Properties>
</file>